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9"/>
  </p:notesMasterIdLst>
  <p:sldIdLst>
    <p:sldId id="256" r:id="rId2"/>
    <p:sldId id="277" r:id="rId3"/>
    <p:sldId id="310" r:id="rId4"/>
    <p:sldId id="267" r:id="rId5"/>
    <p:sldId id="284" r:id="rId6"/>
    <p:sldId id="311" r:id="rId7"/>
    <p:sldId id="278" r:id="rId8"/>
    <p:sldId id="312" r:id="rId9"/>
    <p:sldId id="283" r:id="rId10"/>
    <p:sldId id="321" r:id="rId11"/>
    <p:sldId id="322" r:id="rId12"/>
    <p:sldId id="323" r:id="rId13"/>
    <p:sldId id="324" r:id="rId14"/>
    <p:sldId id="325" r:id="rId15"/>
    <p:sldId id="326" r:id="rId16"/>
    <p:sldId id="263" r:id="rId17"/>
    <p:sldId id="265"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5C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A8655-B771-448D-9705-532DF03BE5A9}" v="46" dt="2025-03-25T13:53:33.2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5" autoAdjust="0"/>
    <p:restoredTop sz="96115"/>
  </p:normalViewPr>
  <p:slideViewPr>
    <p:cSldViewPr snapToGrid="0">
      <p:cViewPr varScale="1">
        <p:scale>
          <a:sx n="121" d="100"/>
          <a:sy n="121" d="100"/>
        </p:scale>
        <p:origin x="41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4C2BF1-B232-4CA9-9BCB-0C5006D1D17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8BD31AF-1DC9-43AE-A983-CD0A445935CF}">
      <dgm:prSet phldrT="[Text]" custT="1"/>
      <dgm:spPr/>
      <dgm:t>
        <a:bodyPr/>
        <a:lstStyle/>
        <a:p>
          <a:r>
            <a:rPr lang="en-US" sz="3200" b="1" dirty="0"/>
            <a:t>7.58 M</a:t>
          </a:r>
        </a:p>
      </dgm:t>
    </dgm:pt>
    <dgm:pt modelId="{A6DF8D1D-4E9C-46C4-B5BE-4B3B6C2A4587}" type="parTrans" cxnId="{12C0BFB5-CA5B-4D4B-8784-66918982A043}">
      <dgm:prSet/>
      <dgm:spPr/>
      <dgm:t>
        <a:bodyPr/>
        <a:lstStyle/>
        <a:p>
          <a:endParaRPr lang="en-US"/>
        </a:p>
      </dgm:t>
    </dgm:pt>
    <dgm:pt modelId="{EFB737C2-93D3-4982-8469-9D2D013472C0}" type="sibTrans" cxnId="{12C0BFB5-CA5B-4D4B-8784-66918982A043}">
      <dgm:prSet/>
      <dgm:spPr/>
      <dgm:t>
        <a:bodyPr/>
        <a:lstStyle/>
        <a:p>
          <a:endParaRPr lang="en-US"/>
        </a:p>
      </dgm:t>
    </dgm:pt>
    <dgm:pt modelId="{13328911-19CF-4F9E-85ED-6DB283B1CB17}">
      <dgm:prSet phldrT="[Text]" custT="1"/>
      <dgm:spPr/>
      <dgm:t>
        <a:bodyPr/>
        <a:lstStyle/>
        <a:p>
          <a:pPr algn="ctr">
            <a:buFontTx/>
            <a:buNone/>
          </a:pPr>
          <a:r>
            <a:rPr lang="en-US" sz="2000" b="1" dirty="0"/>
            <a:t>Residential</a:t>
          </a:r>
        </a:p>
      </dgm:t>
    </dgm:pt>
    <dgm:pt modelId="{7230BCD8-FEB6-495E-B4EA-67233F9B71F2}" type="parTrans" cxnId="{4D9B4A0A-41C1-4E3B-AEE2-08E84F782339}">
      <dgm:prSet/>
      <dgm:spPr/>
      <dgm:t>
        <a:bodyPr/>
        <a:lstStyle/>
        <a:p>
          <a:endParaRPr lang="en-US"/>
        </a:p>
      </dgm:t>
    </dgm:pt>
    <dgm:pt modelId="{FD4F38D6-35D7-48D4-8111-ADF69992A50B}" type="sibTrans" cxnId="{4D9B4A0A-41C1-4E3B-AEE2-08E84F782339}">
      <dgm:prSet/>
      <dgm:spPr/>
      <dgm:t>
        <a:bodyPr/>
        <a:lstStyle/>
        <a:p>
          <a:endParaRPr lang="en-US"/>
        </a:p>
      </dgm:t>
    </dgm:pt>
    <dgm:pt modelId="{A63A32BA-55A5-48D7-A978-7FFA303CCCE4}">
      <dgm:prSet phldrT="[Text]" custT="1"/>
      <dgm:spPr/>
      <dgm:t>
        <a:bodyPr/>
        <a:lstStyle/>
        <a:p>
          <a:pPr marL="0" lvl="0" indent="0" algn="ctr" defTabSz="1422400">
            <a:lnSpc>
              <a:spcPct val="90000"/>
            </a:lnSpc>
            <a:spcBef>
              <a:spcPct val="0"/>
            </a:spcBef>
            <a:spcAft>
              <a:spcPct val="35000"/>
            </a:spcAft>
            <a:buNone/>
          </a:pPr>
          <a:r>
            <a:rPr lang="en-US" sz="3200" b="1" kern="1200" dirty="0">
              <a:latin typeface="Garamond" panose="02020404030301010803"/>
              <a:ea typeface="+mn-ea"/>
              <a:cs typeface="+mn-cs"/>
            </a:rPr>
            <a:t>1.2 M</a:t>
          </a:r>
        </a:p>
      </dgm:t>
    </dgm:pt>
    <dgm:pt modelId="{59A40485-1F31-4D56-B995-032762D16B32}" type="parTrans" cxnId="{6FD11EC1-4929-4ACA-85B3-772DF23E2253}">
      <dgm:prSet/>
      <dgm:spPr/>
      <dgm:t>
        <a:bodyPr/>
        <a:lstStyle/>
        <a:p>
          <a:endParaRPr lang="en-US"/>
        </a:p>
      </dgm:t>
    </dgm:pt>
    <dgm:pt modelId="{B5D3B88C-8DDE-4B67-B5F5-D35B0C401F9B}" type="sibTrans" cxnId="{6FD11EC1-4929-4ACA-85B3-772DF23E2253}">
      <dgm:prSet/>
      <dgm:spPr/>
      <dgm:t>
        <a:bodyPr/>
        <a:lstStyle/>
        <a:p>
          <a:endParaRPr lang="en-US"/>
        </a:p>
      </dgm:t>
    </dgm:pt>
    <dgm:pt modelId="{32730516-476E-4ABC-9D4F-7DDAEC3A567C}">
      <dgm:prSet phldrT="[Text]" custT="1"/>
      <dgm:spPr/>
      <dgm:t>
        <a:bodyPr/>
        <a:lstStyle/>
        <a:p>
          <a:pPr algn="ctr">
            <a:buFontTx/>
            <a:buNone/>
          </a:pPr>
          <a:r>
            <a:rPr lang="en-US" sz="2000" b="1" dirty="0"/>
            <a:t>Policies</a:t>
          </a:r>
        </a:p>
      </dgm:t>
    </dgm:pt>
    <dgm:pt modelId="{E1ADCCEA-F9FB-4D21-8AB6-347A1E78D6AB}" type="parTrans" cxnId="{502EF788-A406-4225-AB82-80F7B3A949FC}">
      <dgm:prSet/>
      <dgm:spPr/>
      <dgm:t>
        <a:bodyPr/>
        <a:lstStyle/>
        <a:p>
          <a:endParaRPr lang="en-US"/>
        </a:p>
      </dgm:t>
    </dgm:pt>
    <dgm:pt modelId="{01FC1AE8-86CC-49D7-96A3-086AF4F603C1}" type="sibTrans" cxnId="{502EF788-A406-4225-AB82-80F7B3A949FC}">
      <dgm:prSet/>
      <dgm:spPr/>
      <dgm:t>
        <a:bodyPr/>
        <a:lstStyle/>
        <a:p>
          <a:endParaRPr lang="en-US"/>
        </a:p>
      </dgm:t>
    </dgm:pt>
    <dgm:pt modelId="{9E99FC50-E083-43EC-8E16-4184EACCE264}">
      <dgm:prSet phldrT="[Text]" custT="1"/>
      <dgm:spPr/>
      <dgm:t>
        <a:bodyPr/>
        <a:lstStyle/>
        <a:p>
          <a:pPr algn="ctr">
            <a:buFontTx/>
            <a:buNone/>
          </a:pPr>
          <a:r>
            <a:rPr lang="en-US" sz="2000" b="1" dirty="0"/>
            <a:t>Insurance</a:t>
          </a:r>
        </a:p>
      </dgm:t>
    </dgm:pt>
    <dgm:pt modelId="{5DAEE6E3-F49C-4A92-AB4E-615038BEC9B4}" type="parTrans" cxnId="{33BB893B-C9F8-4E3F-846F-D55A212100D9}">
      <dgm:prSet/>
      <dgm:spPr/>
      <dgm:t>
        <a:bodyPr/>
        <a:lstStyle/>
        <a:p>
          <a:endParaRPr lang="en-US"/>
        </a:p>
      </dgm:t>
    </dgm:pt>
    <dgm:pt modelId="{E9492BFB-91AC-4543-945F-C63859A4F617}" type="sibTrans" cxnId="{33BB893B-C9F8-4E3F-846F-D55A212100D9}">
      <dgm:prSet/>
      <dgm:spPr/>
      <dgm:t>
        <a:bodyPr/>
        <a:lstStyle/>
        <a:p>
          <a:endParaRPr lang="en-US"/>
        </a:p>
      </dgm:t>
    </dgm:pt>
    <dgm:pt modelId="{6E539A0B-537B-401B-9152-CAB7742D476C}">
      <dgm:prSet phldrT="[Text]" custT="1"/>
      <dgm:spPr/>
      <dgm:t>
        <a:bodyPr/>
        <a:lstStyle/>
        <a:p>
          <a:pPr algn="ctr">
            <a:buFontTx/>
            <a:buNone/>
          </a:pPr>
          <a:r>
            <a:rPr lang="en-US" sz="2000" b="1" dirty="0"/>
            <a:t>Policies</a:t>
          </a:r>
        </a:p>
      </dgm:t>
    </dgm:pt>
    <dgm:pt modelId="{4052B7E0-CDA3-4B6D-9F57-17AE3B96D2F9}" type="parTrans" cxnId="{BF915F5F-35DC-4B4F-A29F-7B16BBE7304C}">
      <dgm:prSet/>
      <dgm:spPr/>
      <dgm:t>
        <a:bodyPr/>
        <a:lstStyle/>
        <a:p>
          <a:endParaRPr lang="en-US"/>
        </a:p>
      </dgm:t>
    </dgm:pt>
    <dgm:pt modelId="{7970B254-40D1-48FF-8ACF-9ED15D6BE09B}" type="sibTrans" cxnId="{BF915F5F-35DC-4B4F-A29F-7B16BBE7304C}">
      <dgm:prSet/>
      <dgm:spPr/>
      <dgm:t>
        <a:bodyPr/>
        <a:lstStyle/>
        <a:p>
          <a:endParaRPr lang="en-US"/>
        </a:p>
      </dgm:t>
    </dgm:pt>
    <dgm:pt modelId="{E0C2FF92-5F2D-4D14-B75F-673E60CD12C0}">
      <dgm:prSet phldrT="[Text]" custT="1"/>
      <dgm:spPr/>
      <dgm:t>
        <a:bodyPr/>
        <a:lstStyle/>
        <a:p>
          <a:pPr algn="ctr">
            <a:buFontTx/>
            <a:buNone/>
          </a:pPr>
          <a:r>
            <a:rPr lang="en-US" sz="2000" b="1"/>
            <a:t>in Force</a:t>
          </a:r>
          <a:endParaRPr lang="en-US" sz="2000" b="1" dirty="0"/>
        </a:p>
      </dgm:t>
    </dgm:pt>
    <dgm:pt modelId="{3BA4CC17-2EBB-453F-9F7D-6F7D808DDDF6}" type="parTrans" cxnId="{03E4FA0D-BDE0-4374-808C-4CF28AB15C6A}">
      <dgm:prSet/>
      <dgm:spPr/>
      <dgm:t>
        <a:bodyPr/>
        <a:lstStyle/>
        <a:p>
          <a:endParaRPr lang="en-US"/>
        </a:p>
      </dgm:t>
    </dgm:pt>
    <dgm:pt modelId="{9E9BF3D1-A612-44C2-BE2E-7F8973B48939}" type="sibTrans" cxnId="{03E4FA0D-BDE0-4374-808C-4CF28AB15C6A}">
      <dgm:prSet/>
      <dgm:spPr/>
      <dgm:t>
        <a:bodyPr/>
        <a:lstStyle/>
        <a:p>
          <a:endParaRPr lang="en-US"/>
        </a:p>
      </dgm:t>
    </dgm:pt>
    <dgm:pt modelId="{126AE3CD-511C-4A51-B728-72E0A453532E}">
      <dgm:prSet phldrT="[Text]" custT="1"/>
      <dgm:spPr/>
      <dgm:t>
        <a:bodyPr/>
        <a:lstStyle/>
        <a:p>
          <a:pPr algn="ctr">
            <a:buFontTx/>
            <a:buNone/>
          </a:pPr>
          <a:r>
            <a:rPr lang="en-US" sz="2000" b="1" dirty="0"/>
            <a:t>Approved for</a:t>
          </a:r>
        </a:p>
      </dgm:t>
    </dgm:pt>
    <dgm:pt modelId="{A6A29416-03C5-46F7-ADA9-7255397ABEF2}" type="parTrans" cxnId="{FA030338-69FC-48CE-980C-1BC8A892619D}">
      <dgm:prSet/>
      <dgm:spPr/>
      <dgm:t>
        <a:bodyPr/>
        <a:lstStyle/>
        <a:p>
          <a:endParaRPr lang="en-US"/>
        </a:p>
      </dgm:t>
    </dgm:pt>
    <dgm:pt modelId="{52CBD7B0-F5BB-433C-B9D3-23481DEF14D9}" type="sibTrans" cxnId="{FA030338-69FC-48CE-980C-1BC8A892619D}">
      <dgm:prSet/>
      <dgm:spPr/>
      <dgm:t>
        <a:bodyPr/>
        <a:lstStyle/>
        <a:p>
          <a:endParaRPr lang="en-US"/>
        </a:p>
      </dgm:t>
    </dgm:pt>
    <dgm:pt modelId="{F330D482-4A9A-49B4-A501-7EDECB94111A}">
      <dgm:prSet phldrT="[Text]" custT="1"/>
      <dgm:spPr/>
      <dgm:t>
        <a:bodyPr/>
        <a:lstStyle/>
        <a:p>
          <a:pPr algn="ctr">
            <a:buFontTx/>
            <a:buNone/>
          </a:pPr>
          <a:r>
            <a:rPr lang="en-US" sz="2000" b="1" dirty="0"/>
            <a:t>Takeout in</a:t>
          </a:r>
        </a:p>
      </dgm:t>
    </dgm:pt>
    <dgm:pt modelId="{0607E8DF-97ED-4BE5-B9F5-B74C8DF64EC7}" type="parTrans" cxnId="{74995597-C3C4-4965-98DD-F2C4B313F7DD}">
      <dgm:prSet/>
      <dgm:spPr/>
      <dgm:t>
        <a:bodyPr/>
        <a:lstStyle/>
        <a:p>
          <a:endParaRPr lang="en-US"/>
        </a:p>
      </dgm:t>
    </dgm:pt>
    <dgm:pt modelId="{DA76A689-8C7A-4B28-B401-7264499EC54B}" type="sibTrans" cxnId="{74995597-C3C4-4965-98DD-F2C4B313F7DD}">
      <dgm:prSet/>
      <dgm:spPr/>
      <dgm:t>
        <a:bodyPr/>
        <a:lstStyle/>
        <a:p>
          <a:endParaRPr lang="en-US"/>
        </a:p>
      </dgm:t>
    </dgm:pt>
    <dgm:pt modelId="{38337323-C2C4-4A66-A060-EDAC856B90AB}">
      <dgm:prSet phldrT="[Text]" custT="1"/>
      <dgm:spPr/>
      <dgm:t>
        <a:bodyPr/>
        <a:lstStyle/>
        <a:p>
          <a:pPr algn="ctr">
            <a:buFontTx/>
            <a:buNone/>
          </a:pPr>
          <a:r>
            <a:rPr lang="en-US" sz="2000" b="1"/>
            <a:t>2024</a:t>
          </a:r>
          <a:endParaRPr lang="en-US" sz="2000" b="1" dirty="0"/>
        </a:p>
      </dgm:t>
    </dgm:pt>
    <dgm:pt modelId="{DF5F9288-AD15-4B3A-9D3F-D7265AB5E990}" type="parTrans" cxnId="{A6A689F1-EBF7-4EF9-A3CA-EEF07F4DE9A3}">
      <dgm:prSet/>
      <dgm:spPr/>
      <dgm:t>
        <a:bodyPr/>
        <a:lstStyle/>
        <a:p>
          <a:endParaRPr lang="en-US"/>
        </a:p>
      </dgm:t>
    </dgm:pt>
    <dgm:pt modelId="{69919985-E0B9-479A-92BB-A330896C4576}" type="sibTrans" cxnId="{A6A689F1-EBF7-4EF9-A3CA-EEF07F4DE9A3}">
      <dgm:prSet/>
      <dgm:spPr/>
      <dgm:t>
        <a:bodyPr/>
        <a:lstStyle/>
        <a:p>
          <a:endParaRPr lang="en-US"/>
        </a:p>
      </dgm:t>
    </dgm:pt>
    <dgm:pt modelId="{E1CC5EFF-8EDA-4D88-BECD-B9744F33A8B9}">
      <dgm:prSet custT="1"/>
      <dgm:spPr/>
      <dgm:t>
        <a:bodyPr/>
        <a:lstStyle/>
        <a:p>
          <a:r>
            <a:rPr lang="en-US" sz="3200" b="1" kern="1200" dirty="0">
              <a:solidFill>
                <a:prstClr val="white"/>
              </a:solidFill>
              <a:latin typeface="Garamond" panose="02020404030301010803"/>
              <a:ea typeface="+mn-ea"/>
              <a:cs typeface="+mn-cs"/>
            </a:rPr>
            <a:t>$3.8 T</a:t>
          </a:r>
        </a:p>
      </dgm:t>
    </dgm:pt>
    <dgm:pt modelId="{B9E187F2-8437-4BC1-9790-7333359CBA65}" type="sibTrans" cxnId="{E3E5C58B-418A-4A00-9584-8DF8C7636CE3}">
      <dgm:prSet/>
      <dgm:spPr/>
      <dgm:t>
        <a:bodyPr/>
        <a:lstStyle/>
        <a:p>
          <a:endParaRPr lang="en-US"/>
        </a:p>
      </dgm:t>
    </dgm:pt>
    <dgm:pt modelId="{9FA91DE1-3A78-4E49-B055-A2A52B954759}" type="parTrans" cxnId="{E3E5C58B-418A-4A00-9584-8DF8C7636CE3}">
      <dgm:prSet/>
      <dgm:spPr/>
      <dgm:t>
        <a:bodyPr/>
        <a:lstStyle/>
        <a:p>
          <a:endParaRPr lang="en-US"/>
        </a:p>
      </dgm:t>
    </dgm:pt>
    <dgm:pt modelId="{96AB5A51-291B-4446-AA1A-529C11D33BD6}">
      <dgm:prSet phldrT="[Text]"/>
      <dgm:spPr/>
      <dgm:t>
        <a:bodyPr/>
        <a:lstStyle/>
        <a:p>
          <a:pPr algn="ctr">
            <a:buFontTx/>
            <a:buNone/>
          </a:pPr>
          <a:r>
            <a:rPr lang="en-US" b="1" dirty="0"/>
            <a:t>Total Insured Value </a:t>
          </a:r>
        </a:p>
      </dgm:t>
    </dgm:pt>
    <dgm:pt modelId="{0E454167-FAFF-442F-88CD-88B0AAC5A890}" type="sibTrans" cxnId="{A8495841-9D3E-468B-A8C9-07C8EC5F5CD5}">
      <dgm:prSet/>
      <dgm:spPr/>
      <dgm:t>
        <a:bodyPr/>
        <a:lstStyle/>
        <a:p>
          <a:endParaRPr lang="en-US"/>
        </a:p>
      </dgm:t>
    </dgm:pt>
    <dgm:pt modelId="{155D00A4-ABAF-4EB7-BA71-E353178F8CE4}" type="parTrans" cxnId="{A8495841-9D3E-468B-A8C9-07C8EC5F5CD5}">
      <dgm:prSet/>
      <dgm:spPr/>
      <dgm:t>
        <a:bodyPr/>
        <a:lstStyle/>
        <a:p>
          <a:endParaRPr lang="en-US"/>
        </a:p>
      </dgm:t>
    </dgm:pt>
    <dgm:pt modelId="{B8D68293-2954-42DA-965C-0D0A2C8FA127}">
      <dgm:prSet phldrT="[Text]"/>
      <dgm:spPr/>
      <dgm:t>
        <a:bodyPr/>
        <a:lstStyle/>
        <a:p>
          <a:pPr algn="ctr">
            <a:buFontTx/>
            <a:buNone/>
          </a:pPr>
          <a:r>
            <a:rPr lang="en-US" b="1" dirty="0"/>
            <a:t>*excluding auto</a:t>
          </a:r>
        </a:p>
      </dgm:t>
    </dgm:pt>
    <dgm:pt modelId="{A911731F-C9F4-4B7D-9002-F87B67A05E8A}" type="sibTrans" cxnId="{36E917DE-C363-48E8-815C-5FFBD41535C9}">
      <dgm:prSet/>
      <dgm:spPr/>
      <dgm:t>
        <a:bodyPr/>
        <a:lstStyle/>
        <a:p>
          <a:endParaRPr lang="en-US"/>
        </a:p>
      </dgm:t>
    </dgm:pt>
    <dgm:pt modelId="{6DC60FDE-747F-43D5-ADC5-0A4767052CB9}" type="parTrans" cxnId="{36E917DE-C363-48E8-815C-5FFBD41535C9}">
      <dgm:prSet/>
      <dgm:spPr/>
      <dgm:t>
        <a:bodyPr/>
        <a:lstStyle/>
        <a:p>
          <a:endParaRPr lang="en-US"/>
        </a:p>
      </dgm:t>
    </dgm:pt>
    <dgm:pt modelId="{40E4E453-8407-4A53-A476-79F42B47938C}">
      <dgm:prSet phldrT="[Text]"/>
      <dgm:spPr/>
      <dgm:t>
        <a:bodyPr/>
        <a:lstStyle/>
        <a:p>
          <a:pPr algn="ctr">
            <a:buFontTx/>
            <a:buNone/>
          </a:pPr>
          <a:endParaRPr lang="en-US" b="1" dirty="0"/>
        </a:p>
      </dgm:t>
    </dgm:pt>
    <dgm:pt modelId="{F0F3A015-0965-45F5-90B8-08BB24FA04FC}" type="parTrans" cxnId="{836FF98F-AF9C-4DD6-B616-49D7B841FAF0}">
      <dgm:prSet/>
      <dgm:spPr/>
      <dgm:t>
        <a:bodyPr/>
        <a:lstStyle/>
        <a:p>
          <a:endParaRPr lang="en-US"/>
        </a:p>
      </dgm:t>
    </dgm:pt>
    <dgm:pt modelId="{5064533E-63EE-4896-8954-2E9EC5981955}" type="sibTrans" cxnId="{836FF98F-AF9C-4DD6-B616-49D7B841FAF0}">
      <dgm:prSet/>
      <dgm:spPr/>
      <dgm:t>
        <a:bodyPr/>
        <a:lstStyle/>
        <a:p>
          <a:endParaRPr lang="en-US"/>
        </a:p>
      </dgm:t>
    </dgm:pt>
    <dgm:pt modelId="{1029F0E1-F79C-403C-B65E-8732AAE87BD4}" type="pres">
      <dgm:prSet presAssocID="{4D4C2BF1-B232-4CA9-9BCB-0C5006D1D179}" presName="Name0" presStyleCnt="0">
        <dgm:presLayoutVars>
          <dgm:dir/>
          <dgm:animLvl val="lvl"/>
          <dgm:resizeHandles val="exact"/>
        </dgm:presLayoutVars>
      </dgm:prSet>
      <dgm:spPr/>
    </dgm:pt>
    <dgm:pt modelId="{3F28B71B-6496-4178-8C31-BEBE559CF1DF}" type="pres">
      <dgm:prSet presAssocID="{78BD31AF-1DC9-43AE-A983-CD0A445935CF}" presName="composite" presStyleCnt="0"/>
      <dgm:spPr/>
    </dgm:pt>
    <dgm:pt modelId="{BB45DCE1-088C-410F-A721-CFE398257657}" type="pres">
      <dgm:prSet presAssocID="{78BD31AF-1DC9-43AE-A983-CD0A445935CF}" presName="parTx" presStyleLbl="alignNode1" presStyleIdx="0" presStyleCnt="3" custLinFactX="8282" custLinFactY="-84431" custLinFactNeighborX="100000" custLinFactNeighborY="-100000">
        <dgm:presLayoutVars>
          <dgm:chMax val="0"/>
          <dgm:chPref val="0"/>
          <dgm:bulletEnabled val="1"/>
        </dgm:presLayoutVars>
      </dgm:prSet>
      <dgm:spPr/>
    </dgm:pt>
    <dgm:pt modelId="{FD0AB705-6C93-4266-8C7A-2D4DC3D5EBAC}" type="pres">
      <dgm:prSet presAssocID="{78BD31AF-1DC9-43AE-A983-CD0A445935CF}" presName="desTx" presStyleLbl="alignAccFollowNode1" presStyleIdx="0" presStyleCnt="3" custScaleY="84694" custLinFactX="8544" custLinFactNeighborX="100000" custLinFactNeighborY="-72087">
        <dgm:presLayoutVars>
          <dgm:bulletEnabled val="1"/>
        </dgm:presLayoutVars>
      </dgm:prSet>
      <dgm:spPr/>
    </dgm:pt>
    <dgm:pt modelId="{EB4E815A-8A19-4AAE-B6BB-A322F6E5F268}" type="pres">
      <dgm:prSet presAssocID="{EFB737C2-93D3-4982-8469-9D2D013472C0}" presName="space" presStyleCnt="0"/>
      <dgm:spPr/>
    </dgm:pt>
    <dgm:pt modelId="{208F2F6C-B702-4A1A-8759-EEC32A469F7B}" type="pres">
      <dgm:prSet presAssocID="{A63A32BA-55A5-48D7-A978-7FFA303CCCE4}" presName="composite" presStyleCnt="0"/>
      <dgm:spPr/>
    </dgm:pt>
    <dgm:pt modelId="{D2BE10B4-3207-4059-A7AD-506D52DAB883}" type="pres">
      <dgm:prSet presAssocID="{A63A32BA-55A5-48D7-A978-7FFA303CCCE4}" presName="parTx" presStyleLbl="alignNode1" presStyleIdx="1" presStyleCnt="3" custScaleX="99190" custLinFactY="100000" custLinFactNeighborX="79433" custLinFactNeighborY="110613">
        <dgm:presLayoutVars>
          <dgm:chMax val="0"/>
          <dgm:chPref val="0"/>
          <dgm:bulletEnabled val="1"/>
        </dgm:presLayoutVars>
      </dgm:prSet>
      <dgm:spPr/>
    </dgm:pt>
    <dgm:pt modelId="{D51F3D50-06DF-40BC-945F-76924166298D}" type="pres">
      <dgm:prSet presAssocID="{A63A32BA-55A5-48D7-A978-7FFA303CCCE4}" presName="desTx" presStyleLbl="alignAccFollowNode1" presStyleIdx="1" presStyleCnt="3" custScaleX="99447" custScaleY="73514" custLinFactNeighborX="79111" custLinFactNeighborY="59622">
        <dgm:presLayoutVars>
          <dgm:bulletEnabled val="1"/>
        </dgm:presLayoutVars>
      </dgm:prSet>
      <dgm:spPr/>
    </dgm:pt>
    <dgm:pt modelId="{D5101D45-9CB4-4F2E-84A4-3F848D2AFDA6}" type="pres">
      <dgm:prSet presAssocID="{B5D3B88C-8DDE-4B67-B5F5-D35B0C401F9B}" presName="space" presStyleCnt="0"/>
      <dgm:spPr/>
    </dgm:pt>
    <dgm:pt modelId="{D5DAA2E4-B194-441E-8A77-9E2ACDBAA819}" type="pres">
      <dgm:prSet presAssocID="{E1CC5EFF-8EDA-4D88-BECD-B9744F33A8B9}" presName="composite" presStyleCnt="0"/>
      <dgm:spPr/>
    </dgm:pt>
    <dgm:pt modelId="{8E822319-DC5D-4332-ABD6-084C33EE966A}" type="pres">
      <dgm:prSet presAssocID="{E1CC5EFF-8EDA-4D88-BECD-B9744F33A8B9}" presName="parTx" presStyleLbl="alignNode1" presStyleIdx="2" presStyleCnt="3" custLinFactX="-100000" custLinFactY="99696" custLinFactNeighborX="-101310" custLinFactNeighborY="100000">
        <dgm:presLayoutVars>
          <dgm:chMax val="0"/>
          <dgm:chPref val="0"/>
          <dgm:bulletEnabled val="1"/>
        </dgm:presLayoutVars>
      </dgm:prSet>
      <dgm:spPr/>
    </dgm:pt>
    <dgm:pt modelId="{4E2FB3B3-D4E5-4CE7-B59F-F9CD4E024598}" type="pres">
      <dgm:prSet presAssocID="{E1CC5EFF-8EDA-4D88-BECD-B9744F33A8B9}" presName="desTx" presStyleLbl="alignAccFollowNode1" presStyleIdx="2" presStyleCnt="3" custScaleX="100724" custScaleY="69487" custLinFactX="-100000" custLinFactNeighborX="-101587" custLinFactNeighborY="53867">
        <dgm:presLayoutVars>
          <dgm:bulletEnabled val="1"/>
        </dgm:presLayoutVars>
      </dgm:prSet>
      <dgm:spPr/>
    </dgm:pt>
  </dgm:ptLst>
  <dgm:cxnLst>
    <dgm:cxn modelId="{4D9B4A0A-41C1-4E3B-AEE2-08E84F782339}" srcId="{78BD31AF-1DC9-43AE-A983-CD0A445935CF}" destId="{13328911-19CF-4F9E-85ED-6DB283B1CB17}" srcOrd="0" destOrd="0" parTransId="{7230BCD8-FEB6-495E-B4EA-67233F9B71F2}" sibTransId="{FD4F38D6-35D7-48D4-8111-ADF69992A50B}"/>
    <dgm:cxn modelId="{03E4FA0D-BDE0-4374-808C-4CF28AB15C6A}" srcId="{78BD31AF-1DC9-43AE-A983-CD0A445935CF}" destId="{E0C2FF92-5F2D-4D14-B75F-673E60CD12C0}" srcOrd="3" destOrd="0" parTransId="{3BA4CC17-2EBB-453F-9F7D-6F7D808DDDF6}" sibTransId="{9E9BF3D1-A612-44C2-BE2E-7F8973B48939}"/>
    <dgm:cxn modelId="{7FB38813-118B-4105-BE6E-1F03E445A7BE}" type="presOf" srcId="{F330D482-4A9A-49B4-A501-7EDECB94111A}" destId="{D51F3D50-06DF-40BC-945F-76924166298D}" srcOrd="0" destOrd="2" presId="urn:microsoft.com/office/officeart/2005/8/layout/hList1"/>
    <dgm:cxn modelId="{DD9FE11A-D483-4485-A95E-6AE0448CCD01}" type="presOf" srcId="{E1CC5EFF-8EDA-4D88-BECD-B9744F33A8B9}" destId="{8E822319-DC5D-4332-ABD6-084C33EE966A}" srcOrd="0" destOrd="0" presId="urn:microsoft.com/office/officeart/2005/8/layout/hList1"/>
    <dgm:cxn modelId="{FA030338-69FC-48CE-980C-1BC8A892619D}" srcId="{A63A32BA-55A5-48D7-A978-7FFA303CCCE4}" destId="{126AE3CD-511C-4A51-B728-72E0A453532E}" srcOrd="1" destOrd="0" parTransId="{A6A29416-03C5-46F7-ADA9-7255397ABEF2}" sibTransId="{52CBD7B0-F5BB-433C-B9D3-23481DEF14D9}"/>
    <dgm:cxn modelId="{FEC0153A-E359-4213-8E1F-5EE5BD7A0E3A}" type="presOf" srcId="{78BD31AF-1DC9-43AE-A983-CD0A445935CF}" destId="{BB45DCE1-088C-410F-A721-CFE398257657}" srcOrd="0" destOrd="0" presId="urn:microsoft.com/office/officeart/2005/8/layout/hList1"/>
    <dgm:cxn modelId="{33BB893B-C9F8-4E3F-846F-D55A212100D9}" srcId="{78BD31AF-1DC9-43AE-A983-CD0A445935CF}" destId="{9E99FC50-E083-43EC-8E16-4184EACCE264}" srcOrd="1" destOrd="0" parTransId="{5DAEE6E3-F49C-4A92-AB4E-615038BEC9B4}" sibTransId="{E9492BFB-91AC-4543-945F-C63859A4F617}"/>
    <dgm:cxn modelId="{A8495841-9D3E-468B-A8C9-07C8EC5F5CD5}" srcId="{E1CC5EFF-8EDA-4D88-BECD-B9744F33A8B9}" destId="{96AB5A51-291B-4446-AA1A-529C11D33BD6}" srcOrd="0" destOrd="0" parTransId="{155D00A4-ABAF-4EB7-BA71-E353178F8CE4}" sibTransId="{0E454167-FAFF-442F-88CD-88B0AAC5A890}"/>
    <dgm:cxn modelId="{7A07EF46-8ADC-40FE-AF88-C549597863B9}" type="presOf" srcId="{32730516-476E-4ABC-9D4F-7DDAEC3A567C}" destId="{D51F3D50-06DF-40BC-945F-76924166298D}" srcOrd="0" destOrd="0" presId="urn:microsoft.com/office/officeart/2005/8/layout/hList1"/>
    <dgm:cxn modelId="{95C5E654-B6A4-4512-8DA5-F65D20D7932E}" type="presOf" srcId="{40E4E453-8407-4A53-A476-79F42B47938C}" destId="{4E2FB3B3-D4E5-4CE7-B59F-F9CD4E024598}" srcOrd="0" destOrd="1" presId="urn:microsoft.com/office/officeart/2005/8/layout/hList1"/>
    <dgm:cxn modelId="{7BF4515C-4C53-4575-B579-F9504E35476C}" type="presOf" srcId="{126AE3CD-511C-4A51-B728-72E0A453532E}" destId="{D51F3D50-06DF-40BC-945F-76924166298D}" srcOrd="0" destOrd="1" presId="urn:microsoft.com/office/officeart/2005/8/layout/hList1"/>
    <dgm:cxn modelId="{BF915F5F-35DC-4B4F-A29F-7B16BBE7304C}" srcId="{78BD31AF-1DC9-43AE-A983-CD0A445935CF}" destId="{6E539A0B-537B-401B-9152-CAB7742D476C}" srcOrd="2" destOrd="0" parTransId="{4052B7E0-CDA3-4B6D-9F57-17AE3B96D2F9}" sibTransId="{7970B254-40D1-48FF-8ACF-9ED15D6BE09B}"/>
    <dgm:cxn modelId="{1FE1B077-0FD3-41AB-9ABC-1D2B0FA5038C}" type="presOf" srcId="{6E539A0B-537B-401B-9152-CAB7742D476C}" destId="{FD0AB705-6C93-4266-8C7A-2D4DC3D5EBAC}" srcOrd="0" destOrd="2" presId="urn:microsoft.com/office/officeart/2005/8/layout/hList1"/>
    <dgm:cxn modelId="{502EF788-A406-4225-AB82-80F7B3A949FC}" srcId="{A63A32BA-55A5-48D7-A978-7FFA303CCCE4}" destId="{32730516-476E-4ABC-9D4F-7DDAEC3A567C}" srcOrd="0" destOrd="0" parTransId="{E1ADCCEA-F9FB-4D21-8AB6-347A1E78D6AB}" sibTransId="{01FC1AE8-86CC-49D7-96A3-086AF4F603C1}"/>
    <dgm:cxn modelId="{E3E5C58B-418A-4A00-9584-8DF8C7636CE3}" srcId="{4D4C2BF1-B232-4CA9-9BCB-0C5006D1D179}" destId="{E1CC5EFF-8EDA-4D88-BECD-B9744F33A8B9}" srcOrd="2" destOrd="0" parTransId="{9FA91DE1-3A78-4E49-B055-A2A52B954759}" sibTransId="{B9E187F2-8437-4BC1-9790-7333359CBA65}"/>
    <dgm:cxn modelId="{836FF98F-AF9C-4DD6-B616-49D7B841FAF0}" srcId="{E1CC5EFF-8EDA-4D88-BECD-B9744F33A8B9}" destId="{40E4E453-8407-4A53-A476-79F42B47938C}" srcOrd="1" destOrd="0" parTransId="{F0F3A015-0965-45F5-90B8-08BB24FA04FC}" sibTransId="{5064533E-63EE-4896-8954-2E9EC5981955}"/>
    <dgm:cxn modelId="{74995597-C3C4-4965-98DD-F2C4B313F7DD}" srcId="{A63A32BA-55A5-48D7-A978-7FFA303CCCE4}" destId="{F330D482-4A9A-49B4-A501-7EDECB94111A}" srcOrd="2" destOrd="0" parTransId="{0607E8DF-97ED-4BE5-B9F5-B74C8DF64EC7}" sibTransId="{DA76A689-8C7A-4B28-B401-7264499EC54B}"/>
    <dgm:cxn modelId="{A6FC3098-F422-463B-8C59-836A2DA7EBC2}" type="presOf" srcId="{E0C2FF92-5F2D-4D14-B75F-673E60CD12C0}" destId="{FD0AB705-6C93-4266-8C7A-2D4DC3D5EBAC}" srcOrd="0" destOrd="3" presId="urn:microsoft.com/office/officeart/2005/8/layout/hList1"/>
    <dgm:cxn modelId="{8CDFCF9D-FED4-45DD-B32D-D9F3A80F4ABE}" type="presOf" srcId="{A63A32BA-55A5-48D7-A978-7FFA303CCCE4}" destId="{D2BE10B4-3207-4059-A7AD-506D52DAB883}" srcOrd="0" destOrd="0" presId="urn:microsoft.com/office/officeart/2005/8/layout/hList1"/>
    <dgm:cxn modelId="{12C0BFB5-CA5B-4D4B-8784-66918982A043}" srcId="{4D4C2BF1-B232-4CA9-9BCB-0C5006D1D179}" destId="{78BD31AF-1DC9-43AE-A983-CD0A445935CF}" srcOrd="0" destOrd="0" parTransId="{A6DF8D1D-4E9C-46C4-B5BE-4B3B6C2A4587}" sibTransId="{EFB737C2-93D3-4982-8469-9D2D013472C0}"/>
    <dgm:cxn modelId="{32E9A7BC-3C25-4CED-9CD8-54006091B6AF}" type="presOf" srcId="{13328911-19CF-4F9E-85ED-6DB283B1CB17}" destId="{FD0AB705-6C93-4266-8C7A-2D4DC3D5EBAC}" srcOrd="0" destOrd="0" presId="urn:microsoft.com/office/officeart/2005/8/layout/hList1"/>
    <dgm:cxn modelId="{6FD11EC1-4929-4ACA-85B3-772DF23E2253}" srcId="{4D4C2BF1-B232-4CA9-9BCB-0C5006D1D179}" destId="{A63A32BA-55A5-48D7-A978-7FFA303CCCE4}" srcOrd="1" destOrd="0" parTransId="{59A40485-1F31-4D56-B995-032762D16B32}" sibTransId="{B5D3B88C-8DDE-4B67-B5F5-D35B0C401F9B}"/>
    <dgm:cxn modelId="{8D678FD1-D7F3-457A-90C9-31A16A2EBC25}" type="presOf" srcId="{4D4C2BF1-B232-4CA9-9BCB-0C5006D1D179}" destId="{1029F0E1-F79C-403C-B65E-8732AAE87BD4}" srcOrd="0" destOrd="0" presId="urn:microsoft.com/office/officeart/2005/8/layout/hList1"/>
    <dgm:cxn modelId="{A9611ED8-EBED-447A-A4DD-DAE1E7289E47}" type="presOf" srcId="{B8D68293-2954-42DA-965C-0D0A2C8FA127}" destId="{4E2FB3B3-D4E5-4CE7-B59F-F9CD4E024598}" srcOrd="0" destOrd="2" presId="urn:microsoft.com/office/officeart/2005/8/layout/hList1"/>
    <dgm:cxn modelId="{36E917DE-C363-48E8-815C-5FFBD41535C9}" srcId="{E1CC5EFF-8EDA-4D88-BECD-B9744F33A8B9}" destId="{B8D68293-2954-42DA-965C-0D0A2C8FA127}" srcOrd="2" destOrd="0" parTransId="{6DC60FDE-747F-43D5-ADC5-0A4767052CB9}" sibTransId="{A911731F-C9F4-4B7D-9002-F87B67A05E8A}"/>
    <dgm:cxn modelId="{482C3EEA-1BC3-44E9-818D-DC4C8DF7BFCB}" type="presOf" srcId="{38337323-C2C4-4A66-A060-EDAC856B90AB}" destId="{D51F3D50-06DF-40BC-945F-76924166298D}" srcOrd="0" destOrd="3" presId="urn:microsoft.com/office/officeart/2005/8/layout/hList1"/>
    <dgm:cxn modelId="{B22E9AEF-DD05-4BE5-BED7-93138BD2F5D8}" type="presOf" srcId="{96AB5A51-291B-4446-AA1A-529C11D33BD6}" destId="{4E2FB3B3-D4E5-4CE7-B59F-F9CD4E024598}" srcOrd="0" destOrd="0" presId="urn:microsoft.com/office/officeart/2005/8/layout/hList1"/>
    <dgm:cxn modelId="{A6A689F1-EBF7-4EF9-A3CA-EEF07F4DE9A3}" srcId="{A63A32BA-55A5-48D7-A978-7FFA303CCCE4}" destId="{38337323-C2C4-4A66-A060-EDAC856B90AB}" srcOrd="3" destOrd="0" parTransId="{DF5F9288-AD15-4B3A-9D3F-D7265AB5E990}" sibTransId="{69919985-E0B9-479A-92BB-A330896C4576}"/>
    <dgm:cxn modelId="{5DA7C9F6-10D9-4E2F-882F-90E8EA072B4D}" type="presOf" srcId="{9E99FC50-E083-43EC-8E16-4184EACCE264}" destId="{FD0AB705-6C93-4266-8C7A-2D4DC3D5EBAC}" srcOrd="0" destOrd="1" presId="urn:microsoft.com/office/officeart/2005/8/layout/hList1"/>
    <dgm:cxn modelId="{3EE3E03A-DC27-4020-B3B1-7BA52127DD35}" type="presParOf" srcId="{1029F0E1-F79C-403C-B65E-8732AAE87BD4}" destId="{3F28B71B-6496-4178-8C31-BEBE559CF1DF}" srcOrd="0" destOrd="0" presId="urn:microsoft.com/office/officeart/2005/8/layout/hList1"/>
    <dgm:cxn modelId="{149A5AFB-2722-492B-8BC3-2769CF40B09F}" type="presParOf" srcId="{3F28B71B-6496-4178-8C31-BEBE559CF1DF}" destId="{BB45DCE1-088C-410F-A721-CFE398257657}" srcOrd="0" destOrd="0" presId="urn:microsoft.com/office/officeart/2005/8/layout/hList1"/>
    <dgm:cxn modelId="{5B96AA72-1414-4EEC-A4DF-8772A4C41A2D}" type="presParOf" srcId="{3F28B71B-6496-4178-8C31-BEBE559CF1DF}" destId="{FD0AB705-6C93-4266-8C7A-2D4DC3D5EBAC}" srcOrd="1" destOrd="0" presId="urn:microsoft.com/office/officeart/2005/8/layout/hList1"/>
    <dgm:cxn modelId="{E8AB22EF-DC3B-4FE7-B735-7D8620341BB3}" type="presParOf" srcId="{1029F0E1-F79C-403C-B65E-8732AAE87BD4}" destId="{EB4E815A-8A19-4AAE-B6BB-A322F6E5F268}" srcOrd="1" destOrd="0" presId="urn:microsoft.com/office/officeart/2005/8/layout/hList1"/>
    <dgm:cxn modelId="{7E212860-88D4-468B-BBD5-0C9D67A4461A}" type="presParOf" srcId="{1029F0E1-F79C-403C-B65E-8732AAE87BD4}" destId="{208F2F6C-B702-4A1A-8759-EEC32A469F7B}" srcOrd="2" destOrd="0" presId="urn:microsoft.com/office/officeart/2005/8/layout/hList1"/>
    <dgm:cxn modelId="{A74C2AD1-E425-45A8-9763-70DCE8B6D61F}" type="presParOf" srcId="{208F2F6C-B702-4A1A-8759-EEC32A469F7B}" destId="{D2BE10B4-3207-4059-A7AD-506D52DAB883}" srcOrd="0" destOrd="0" presId="urn:microsoft.com/office/officeart/2005/8/layout/hList1"/>
    <dgm:cxn modelId="{AD17804F-BE73-4FF2-9036-4BE5F83000FD}" type="presParOf" srcId="{208F2F6C-B702-4A1A-8759-EEC32A469F7B}" destId="{D51F3D50-06DF-40BC-945F-76924166298D}" srcOrd="1" destOrd="0" presId="urn:microsoft.com/office/officeart/2005/8/layout/hList1"/>
    <dgm:cxn modelId="{5EF19D63-008F-4A44-9F59-DE0BB757E245}" type="presParOf" srcId="{1029F0E1-F79C-403C-B65E-8732AAE87BD4}" destId="{D5101D45-9CB4-4F2E-84A4-3F848D2AFDA6}" srcOrd="3" destOrd="0" presId="urn:microsoft.com/office/officeart/2005/8/layout/hList1"/>
    <dgm:cxn modelId="{A2900D20-E046-4CE1-82D0-EAF433BC56F7}" type="presParOf" srcId="{1029F0E1-F79C-403C-B65E-8732AAE87BD4}" destId="{D5DAA2E4-B194-441E-8A77-9E2ACDBAA819}" srcOrd="4" destOrd="0" presId="urn:microsoft.com/office/officeart/2005/8/layout/hList1"/>
    <dgm:cxn modelId="{99073392-BFDB-445B-A030-457485375EBA}" type="presParOf" srcId="{D5DAA2E4-B194-441E-8A77-9E2ACDBAA819}" destId="{8E822319-DC5D-4332-ABD6-084C33EE966A}" srcOrd="0" destOrd="0" presId="urn:microsoft.com/office/officeart/2005/8/layout/hList1"/>
    <dgm:cxn modelId="{A278E92B-5C54-4097-BC36-0CA7443E97E2}" type="presParOf" srcId="{D5DAA2E4-B194-441E-8A77-9E2ACDBAA819}" destId="{4E2FB3B3-D4E5-4CE7-B59F-F9CD4E02459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C727FE-0BE3-4345-B0B4-C35B57C2BC2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2EB0087-2CD4-46C8-9686-DD89CE629370}">
      <dgm:prSet/>
      <dgm:spPr/>
      <dgm:t>
        <a:bodyPr/>
        <a:lstStyle/>
        <a:p>
          <a:r>
            <a:rPr lang="en-US" dirty="0"/>
            <a:t>Inflation</a:t>
          </a:r>
        </a:p>
      </dgm:t>
    </dgm:pt>
    <dgm:pt modelId="{53705392-68A7-4714-87DF-83DAFBFF4D9E}" type="parTrans" cxnId="{BD31FAA3-AA41-43F8-A69B-7A9E08777ECA}">
      <dgm:prSet/>
      <dgm:spPr/>
      <dgm:t>
        <a:bodyPr/>
        <a:lstStyle/>
        <a:p>
          <a:endParaRPr lang="en-US"/>
        </a:p>
      </dgm:t>
    </dgm:pt>
    <dgm:pt modelId="{85E9C0CE-A09F-4066-8EA1-F66B19ED83D9}" type="sibTrans" cxnId="{BD31FAA3-AA41-43F8-A69B-7A9E08777ECA}">
      <dgm:prSet/>
      <dgm:spPr/>
      <dgm:t>
        <a:bodyPr/>
        <a:lstStyle/>
        <a:p>
          <a:endParaRPr lang="en-US"/>
        </a:p>
      </dgm:t>
    </dgm:pt>
    <dgm:pt modelId="{D6876C65-7FD3-4F56-8FAF-1D678E33248F}">
      <dgm:prSet/>
      <dgm:spPr/>
      <dgm:t>
        <a:bodyPr/>
        <a:lstStyle/>
        <a:p>
          <a:r>
            <a:rPr lang="en-US" dirty="0"/>
            <a:t>Litigation</a:t>
          </a:r>
        </a:p>
      </dgm:t>
    </dgm:pt>
    <dgm:pt modelId="{57DEFD70-73B9-4D25-B0C2-6B43E43DEBD3}" type="parTrans" cxnId="{9F56EA8A-FBC3-43AF-9BA4-6CACCCA99950}">
      <dgm:prSet/>
      <dgm:spPr/>
      <dgm:t>
        <a:bodyPr/>
        <a:lstStyle/>
        <a:p>
          <a:endParaRPr lang="en-US"/>
        </a:p>
      </dgm:t>
    </dgm:pt>
    <dgm:pt modelId="{FB9DC85B-9D16-494F-BCD1-0B41A35350C8}" type="sibTrans" cxnId="{9F56EA8A-FBC3-43AF-9BA4-6CACCCA99950}">
      <dgm:prSet/>
      <dgm:spPr/>
      <dgm:t>
        <a:bodyPr/>
        <a:lstStyle/>
        <a:p>
          <a:endParaRPr lang="en-US"/>
        </a:p>
      </dgm:t>
    </dgm:pt>
    <dgm:pt modelId="{CA5840E1-D81E-4B3E-92E1-9BC503A59BCE}">
      <dgm:prSet/>
      <dgm:spPr/>
      <dgm:t>
        <a:bodyPr/>
        <a:lstStyle/>
        <a:p>
          <a:r>
            <a:rPr lang="en-US" dirty="0"/>
            <a:t>Storms</a:t>
          </a:r>
        </a:p>
      </dgm:t>
    </dgm:pt>
    <dgm:pt modelId="{D8003D8A-6884-4F1F-9570-863FA3CDB814}" type="parTrans" cxnId="{8982F90A-6522-4A2F-8989-0AC417DBA6B7}">
      <dgm:prSet/>
      <dgm:spPr/>
      <dgm:t>
        <a:bodyPr/>
        <a:lstStyle/>
        <a:p>
          <a:endParaRPr lang="en-US"/>
        </a:p>
      </dgm:t>
    </dgm:pt>
    <dgm:pt modelId="{F5C40A4B-6699-490A-AC2E-4770633DDFAA}" type="sibTrans" cxnId="{8982F90A-6522-4A2F-8989-0AC417DBA6B7}">
      <dgm:prSet/>
      <dgm:spPr/>
      <dgm:t>
        <a:bodyPr/>
        <a:lstStyle/>
        <a:p>
          <a:endParaRPr lang="en-US"/>
        </a:p>
      </dgm:t>
    </dgm:pt>
    <dgm:pt modelId="{D24638AD-C3E4-4551-8A95-2DCDCDA646B2}">
      <dgm:prSet/>
      <dgm:spPr/>
      <dgm:t>
        <a:bodyPr/>
        <a:lstStyle/>
        <a:p>
          <a:r>
            <a:rPr lang="en-US" dirty="0"/>
            <a:t>Reinsurance</a:t>
          </a:r>
        </a:p>
      </dgm:t>
    </dgm:pt>
    <dgm:pt modelId="{FBC44CF7-856C-4740-946C-499A25E2A1C1}" type="parTrans" cxnId="{92B5B7B3-0C9E-4206-8BFB-B7703395756B}">
      <dgm:prSet/>
      <dgm:spPr/>
      <dgm:t>
        <a:bodyPr/>
        <a:lstStyle/>
        <a:p>
          <a:endParaRPr lang="en-US"/>
        </a:p>
      </dgm:t>
    </dgm:pt>
    <dgm:pt modelId="{F10AFAA8-B2FD-4068-AD46-D685BEAA04DA}" type="sibTrans" cxnId="{92B5B7B3-0C9E-4206-8BFB-B7703395756B}">
      <dgm:prSet/>
      <dgm:spPr/>
      <dgm:t>
        <a:bodyPr/>
        <a:lstStyle/>
        <a:p>
          <a:endParaRPr lang="en-US"/>
        </a:p>
      </dgm:t>
    </dgm:pt>
    <dgm:pt modelId="{5A2A569D-237B-4865-B612-FC95E5E61F60}" type="pres">
      <dgm:prSet presAssocID="{23C727FE-0BE3-4345-B0B4-C35B57C2BC2B}" presName="hierChild1" presStyleCnt="0">
        <dgm:presLayoutVars>
          <dgm:chPref val="1"/>
          <dgm:dir/>
          <dgm:animOne val="branch"/>
          <dgm:animLvl val="lvl"/>
          <dgm:resizeHandles/>
        </dgm:presLayoutVars>
      </dgm:prSet>
      <dgm:spPr/>
    </dgm:pt>
    <dgm:pt modelId="{D6598B88-E7A9-4F21-97CC-A894C82F77A8}" type="pres">
      <dgm:prSet presAssocID="{22EB0087-2CD4-46C8-9686-DD89CE629370}" presName="hierRoot1" presStyleCnt="0"/>
      <dgm:spPr/>
    </dgm:pt>
    <dgm:pt modelId="{F5E766F4-D7EF-4E05-98B0-A512E89A1C35}" type="pres">
      <dgm:prSet presAssocID="{22EB0087-2CD4-46C8-9686-DD89CE629370}" presName="composite" presStyleCnt="0"/>
      <dgm:spPr/>
    </dgm:pt>
    <dgm:pt modelId="{09E781C9-94B8-4197-AB91-C63C9871EBF9}" type="pres">
      <dgm:prSet presAssocID="{22EB0087-2CD4-46C8-9686-DD89CE629370}" presName="background" presStyleLbl="node0" presStyleIdx="0" presStyleCnt="4"/>
      <dgm:spPr/>
    </dgm:pt>
    <dgm:pt modelId="{16ABDCD9-6C5B-40E2-98A1-AC2FC0EC1670}" type="pres">
      <dgm:prSet presAssocID="{22EB0087-2CD4-46C8-9686-DD89CE629370}" presName="text" presStyleLbl="fgAcc0" presStyleIdx="0" presStyleCnt="4">
        <dgm:presLayoutVars>
          <dgm:chPref val="3"/>
        </dgm:presLayoutVars>
      </dgm:prSet>
      <dgm:spPr/>
    </dgm:pt>
    <dgm:pt modelId="{7BE89ADA-EDC1-4B49-A1FB-44EE42F6F168}" type="pres">
      <dgm:prSet presAssocID="{22EB0087-2CD4-46C8-9686-DD89CE629370}" presName="hierChild2" presStyleCnt="0"/>
      <dgm:spPr/>
    </dgm:pt>
    <dgm:pt modelId="{923A694D-5889-48D6-A16A-B3D3EFAA68A0}" type="pres">
      <dgm:prSet presAssocID="{D6876C65-7FD3-4F56-8FAF-1D678E33248F}" presName="hierRoot1" presStyleCnt="0"/>
      <dgm:spPr/>
    </dgm:pt>
    <dgm:pt modelId="{15607A11-2590-4E97-94D3-90D5360DC1EE}" type="pres">
      <dgm:prSet presAssocID="{D6876C65-7FD3-4F56-8FAF-1D678E33248F}" presName="composite" presStyleCnt="0"/>
      <dgm:spPr/>
    </dgm:pt>
    <dgm:pt modelId="{406A8486-4D1E-4DE8-8E95-60A7F16D5990}" type="pres">
      <dgm:prSet presAssocID="{D6876C65-7FD3-4F56-8FAF-1D678E33248F}" presName="background" presStyleLbl="node0" presStyleIdx="1" presStyleCnt="4"/>
      <dgm:spPr/>
    </dgm:pt>
    <dgm:pt modelId="{801FCDC5-129E-4AD2-AAD0-EB44529A0C15}" type="pres">
      <dgm:prSet presAssocID="{D6876C65-7FD3-4F56-8FAF-1D678E33248F}" presName="text" presStyleLbl="fgAcc0" presStyleIdx="1" presStyleCnt="4">
        <dgm:presLayoutVars>
          <dgm:chPref val="3"/>
        </dgm:presLayoutVars>
      </dgm:prSet>
      <dgm:spPr/>
    </dgm:pt>
    <dgm:pt modelId="{29765D7E-17C5-4188-8663-40237B4C2E5E}" type="pres">
      <dgm:prSet presAssocID="{D6876C65-7FD3-4F56-8FAF-1D678E33248F}" presName="hierChild2" presStyleCnt="0"/>
      <dgm:spPr/>
    </dgm:pt>
    <dgm:pt modelId="{7FE0641A-08AA-4B6B-84A5-8BA488E8D861}" type="pres">
      <dgm:prSet presAssocID="{CA5840E1-D81E-4B3E-92E1-9BC503A59BCE}" presName="hierRoot1" presStyleCnt="0"/>
      <dgm:spPr/>
    </dgm:pt>
    <dgm:pt modelId="{A4D55BF8-A9B9-4307-85FE-CF2A7220D5BD}" type="pres">
      <dgm:prSet presAssocID="{CA5840E1-D81E-4B3E-92E1-9BC503A59BCE}" presName="composite" presStyleCnt="0"/>
      <dgm:spPr/>
    </dgm:pt>
    <dgm:pt modelId="{781C3C53-4E97-4A42-9163-F722EABDF437}" type="pres">
      <dgm:prSet presAssocID="{CA5840E1-D81E-4B3E-92E1-9BC503A59BCE}" presName="background" presStyleLbl="node0" presStyleIdx="2" presStyleCnt="4"/>
      <dgm:spPr/>
    </dgm:pt>
    <dgm:pt modelId="{DC4C7609-93CC-44DD-871D-8ED7EE00F4E8}" type="pres">
      <dgm:prSet presAssocID="{CA5840E1-D81E-4B3E-92E1-9BC503A59BCE}" presName="text" presStyleLbl="fgAcc0" presStyleIdx="2" presStyleCnt="4">
        <dgm:presLayoutVars>
          <dgm:chPref val="3"/>
        </dgm:presLayoutVars>
      </dgm:prSet>
      <dgm:spPr/>
    </dgm:pt>
    <dgm:pt modelId="{8F981793-B831-4195-8896-7C7F467CE114}" type="pres">
      <dgm:prSet presAssocID="{CA5840E1-D81E-4B3E-92E1-9BC503A59BCE}" presName="hierChild2" presStyleCnt="0"/>
      <dgm:spPr/>
    </dgm:pt>
    <dgm:pt modelId="{C2311794-685D-4F2C-A4EA-06DF63E0AA15}" type="pres">
      <dgm:prSet presAssocID="{D24638AD-C3E4-4551-8A95-2DCDCDA646B2}" presName="hierRoot1" presStyleCnt="0"/>
      <dgm:spPr/>
    </dgm:pt>
    <dgm:pt modelId="{9348F533-EC53-4E8E-BAD3-A1FA76C23F6B}" type="pres">
      <dgm:prSet presAssocID="{D24638AD-C3E4-4551-8A95-2DCDCDA646B2}" presName="composite" presStyleCnt="0"/>
      <dgm:spPr/>
    </dgm:pt>
    <dgm:pt modelId="{1CAAB9BA-5491-46BB-B4F1-F66ABC0A8F05}" type="pres">
      <dgm:prSet presAssocID="{D24638AD-C3E4-4551-8A95-2DCDCDA646B2}" presName="background" presStyleLbl="node0" presStyleIdx="3" presStyleCnt="4"/>
      <dgm:spPr/>
    </dgm:pt>
    <dgm:pt modelId="{9F2E7E9B-7DFF-48F4-BD4E-7D1518D9456B}" type="pres">
      <dgm:prSet presAssocID="{D24638AD-C3E4-4551-8A95-2DCDCDA646B2}" presName="text" presStyleLbl="fgAcc0" presStyleIdx="3" presStyleCnt="4">
        <dgm:presLayoutVars>
          <dgm:chPref val="3"/>
        </dgm:presLayoutVars>
      </dgm:prSet>
      <dgm:spPr/>
    </dgm:pt>
    <dgm:pt modelId="{D6613B1F-E18D-49B5-9BCA-902AD820BFDC}" type="pres">
      <dgm:prSet presAssocID="{D24638AD-C3E4-4551-8A95-2DCDCDA646B2}" presName="hierChild2" presStyleCnt="0"/>
      <dgm:spPr/>
    </dgm:pt>
  </dgm:ptLst>
  <dgm:cxnLst>
    <dgm:cxn modelId="{8982F90A-6522-4A2F-8989-0AC417DBA6B7}" srcId="{23C727FE-0BE3-4345-B0B4-C35B57C2BC2B}" destId="{CA5840E1-D81E-4B3E-92E1-9BC503A59BCE}" srcOrd="2" destOrd="0" parTransId="{D8003D8A-6884-4F1F-9570-863FA3CDB814}" sibTransId="{F5C40A4B-6699-490A-AC2E-4770633DDFAA}"/>
    <dgm:cxn modelId="{DEEBC01F-35E1-4B50-AB2C-C6FC03540516}" type="presOf" srcId="{22EB0087-2CD4-46C8-9686-DD89CE629370}" destId="{16ABDCD9-6C5B-40E2-98A1-AC2FC0EC1670}" srcOrd="0" destOrd="0" presId="urn:microsoft.com/office/officeart/2005/8/layout/hierarchy1"/>
    <dgm:cxn modelId="{FC2EFB21-0E62-4310-8298-394A0438A4C8}" type="presOf" srcId="{D24638AD-C3E4-4551-8A95-2DCDCDA646B2}" destId="{9F2E7E9B-7DFF-48F4-BD4E-7D1518D9456B}" srcOrd="0" destOrd="0" presId="urn:microsoft.com/office/officeart/2005/8/layout/hierarchy1"/>
    <dgm:cxn modelId="{AC671159-F17D-46DD-8B81-BCBEA6EFF8CF}" type="presOf" srcId="{D6876C65-7FD3-4F56-8FAF-1D678E33248F}" destId="{801FCDC5-129E-4AD2-AAD0-EB44529A0C15}" srcOrd="0" destOrd="0" presId="urn:microsoft.com/office/officeart/2005/8/layout/hierarchy1"/>
    <dgm:cxn modelId="{9F56EA8A-FBC3-43AF-9BA4-6CACCCA99950}" srcId="{23C727FE-0BE3-4345-B0B4-C35B57C2BC2B}" destId="{D6876C65-7FD3-4F56-8FAF-1D678E33248F}" srcOrd="1" destOrd="0" parTransId="{57DEFD70-73B9-4D25-B0C2-6B43E43DEBD3}" sibTransId="{FB9DC85B-9D16-494F-BCD1-0B41A35350C8}"/>
    <dgm:cxn modelId="{BD31FAA3-AA41-43F8-A69B-7A9E08777ECA}" srcId="{23C727FE-0BE3-4345-B0B4-C35B57C2BC2B}" destId="{22EB0087-2CD4-46C8-9686-DD89CE629370}" srcOrd="0" destOrd="0" parTransId="{53705392-68A7-4714-87DF-83DAFBFF4D9E}" sibTransId="{85E9C0CE-A09F-4066-8EA1-F66B19ED83D9}"/>
    <dgm:cxn modelId="{92B5B7B3-0C9E-4206-8BFB-B7703395756B}" srcId="{23C727FE-0BE3-4345-B0B4-C35B57C2BC2B}" destId="{D24638AD-C3E4-4551-8A95-2DCDCDA646B2}" srcOrd="3" destOrd="0" parTransId="{FBC44CF7-856C-4740-946C-499A25E2A1C1}" sibTransId="{F10AFAA8-B2FD-4068-AD46-D685BEAA04DA}"/>
    <dgm:cxn modelId="{8FF901D7-1F9E-480C-AA8E-37555C9B9DC2}" type="presOf" srcId="{23C727FE-0BE3-4345-B0B4-C35B57C2BC2B}" destId="{5A2A569D-237B-4865-B612-FC95E5E61F60}" srcOrd="0" destOrd="0" presId="urn:microsoft.com/office/officeart/2005/8/layout/hierarchy1"/>
    <dgm:cxn modelId="{F2F3D6DB-F70B-44A6-A225-2665D5292997}" type="presOf" srcId="{CA5840E1-D81E-4B3E-92E1-9BC503A59BCE}" destId="{DC4C7609-93CC-44DD-871D-8ED7EE00F4E8}" srcOrd="0" destOrd="0" presId="urn:microsoft.com/office/officeart/2005/8/layout/hierarchy1"/>
    <dgm:cxn modelId="{FA453661-94CB-4AC5-B792-79178B67F9AA}" type="presParOf" srcId="{5A2A569D-237B-4865-B612-FC95E5E61F60}" destId="{D6598B88-E7A9-4F21-97CC-A894C82F77A8}" srcOrd="0" destOrd="0" presId="urn:microsoft.com/office/officeart/2005/8/layout/hierarchy1"/>
    <dgm:cxn modelId="{C6084838-4BD8-4997-993D-3955360F03CE}" type="presParOf" srcId="{D6598B88-E7A9-4F21-97CC-A894C82F77A8}" destId="{F5E766F4-D7EF-4E05-98B0-A512E89A1C35}" srcOrd="0" destOrd="0" presId="urn:microsoft.com/office/officeart/2005/8/layout/hierarchy1"/>
    <dgm:cxn modelId="{8C70F2AF-FDCE-4118-AA9A-28FB0B1339C4}" type="presParOf" srcId="{F5E766F4-D7EF-4E05-98B0-A512E89A1C35}" destId="{09E781C9-94B8-4197-AB91-C63C9871EBF9}" srcOrd="0" destOrd="0" presId="urn:microsoft.com/office/officeart/2005/8/layout/hierarchy1"/>
    <dgm:cxn modelId="{06FCDEAF-4C67-4778-B20D-F36443A94249}" type="presParOf" srcId="{F5E766F4-D7EF-4E05-98B0-A512E89A1C35}" destId="{16ABDCD9-6C5B-40E2-98A1-AC2FC0EC1670}" srcOrd="1" destOrd="0" presId="urn:microsoft.com/office/officeart/2005/8/layout/hierarchy1"/>
    <dgm:cxn modelId="{E3A39D59-920F-4BDA-A31C-747DBD52E40A}" type="presParOf" srcId="{D6598B88-E7A9-4F21-97CC-A894C82F77A8}" destId="{7BE89ADA-EDC1-4B49-A1FB-44EE42F6F168}" srcOrd="1" destOrd="0" presId="urn:microsoft.com/office/officeart/2005/8/layout/hierarchy1"/>
    <dgm:cxn modelId="{81074AAF-90A9-4CBA-AD99-71B79C6E8903}" type="presParOf" srcId="{5A2A569D-237B-4865-B612-FC95E5E61F60}" destId="{923A694D-5889-48D6-A16A-B3D3EFAA68A0}" srcOrd="1" destOrd="0" presId="urn:microsoft.com/office/officeart/2005/8/layout/hierarchy1"/>
    <dgm:cxn modelId="{073408AF-B58E-4F05-BB56-9ED0EA6175AF}" type="presParOf" srcId="{923A694D-5889-48D6-A16A-B3D3EFAA68A0}" destId="{15607A11-2590-4E97-94D3-90D5360DC1EE}" srcOrd="0" destOrd="0" presId="urn:microsoft.com/office/officeart/2005/8/layout/hierarchy1"/>
    <dgm:cxn modelId="{74D8B8BE-023F-4E67-85E8-0E77AA607C49}" type="presParOf" srcId="{15607A11-2590-4E97-94D3-90D5360DC1EE}" destId="{406A8486-4D1E-4DE8-8E95-60A7F16D5990}" srcOrd="0" destOrd="0" presId="urn:microsoft.com/office/officeart/2005/8/layout/hierarchy1"/>
    <dgm:cxn modelId="{B1423ECF-9297-4052-B1CC-B382FECDB3E0}" type="presParOf" srcId="{15607A11-2590-4E97-94D3-90D5360DC1EE}" destId="{801FCDC5-129E-4AD2-AAD0-EB44529A0C15}" srcOrd="1" destOrd="0" presId="urn:microsoft.com/office/officeart/2005/8/layout/hierarchy1"/>
    <dgm:cxn modelId="{BFA177B5-BE94-4A81-B377-50C91ECE5733}" type="presParOf" srcId="{923A694D-5889-48D6-A16A-B3D3EFAA68A0}" destId="{29765D7E-17C5-4188-8663-40237B4C2E5E}" srcOrd="1" destOrd="0" presId="urn:microsoft.com/office/officeart/2005/8/layout/hierarchy1"/>
    <dgm:cxn modelId="{B021F454-E2C3-499D-99F9-A363BA3B0809}" type="presParOf" srcId="{5A2A569D-237B-4865-B612-FC95E5E61F60}" destId="{7FE0641A-08AA-4B6B-84A5-8BA488E8D861}" srcOrd="2" destOrd="0" presId="urn:microsoft.com/office/officeart/2005/8/layout/hierarchy1"/>
    <dgm:cxn modelId="{592E2101-45CA-4BE6-8F3A-280AD7D25E8A}" type="presParOf" srcId="{7FE0641A-08AA-4B6B-84A5-8BA488E8D861}" destId="{A4D55BF8-A9B9-4307-85FE-CF2A7220D5BD}" srcOrd="0" destOrd="0" presId="urn:microsoft.com/office/officeart/2005/8/layout/hierarchy1"/>
    <dgm:cxn modelId="{52522A24-AC3E-48FD-AACF-394E10703DCB}" type="presParOf" srcId="{A4D55BF8-A9B9-4307-85FE-CF2A7220D5BD}" destId="{781C3C53-4E97-4A42-9163-F722EABDF437}" srcOrd="0" destOrd="0" presId="urn:microsoft.com/office/officeart/2005/8/layout/hierarchy1"/>
    <dgm:cxn modelId="{39CE8BBB-2E5D-454C-8E9E-367575BDAD3C}" type="presParOf" srcId="{A4D55BF8-A9B9-4307-85FE-CF2A7220D5BD}" destId="{DC4C7609-93CC-44DD-871D-8ED7EE00F4E8}" srcOrd="1" destOrd="0" presId="urn:microsoft.com/office/officeart/2005/8/layout/hierarchy1"/>
    <dgm:cxn modelId="{C7E47E89-E9DB-4FF2-963A-8DDACFF00F7B}" type="presParOf" srcId="{7FE0641A-08AA-4B6B-84A5-8BA488E8D861}" destId="{8F981793-B831-4195-8896-7C7F467CE114}" srcOrd="1" destOrd="0" presId="urn:microsoft.com/office/officeart/2005/8/layout/hierarchy1"/>
    <dgm:cxn modelId="{12121385-2F3E-40AC-AC78-537DDD5CCF18}" type="presParOf" srcId="{5A2A569D-237B-4865-B612-FC95E5E61F60}" destId="{C2311794-685D-4F2C-A4EA-06DF63E0AA15}" srcOrd="3" destOrd="0" presId="urn:microsoft.com/office/officeart/2005/8/layout/hierarchy1"/>
    <dgm:cxn modelId="{B6F2D617-6495-46E0-8060-FFA57B450CA3}" type="presParOf" srcId="{C2311794-685D-4F2C-A4EA-06DF63E0AA15}" destId="{9348F533-EC53-4E8E-BAD3-A1FA76C23F6B}" srcOrd="0" destOrd="0" presId="urn:microsoft.com/office/officeart/2005/8/layout/hierarchy1"/>
    <dgm:cxn modelId="{0761581F-12B3-49F0-A9BA-34035515D63E}" type="presParOf" srcId="{9348F533-EC53-4E8E-BAD3-A1FA76C23F6B}" destId="{1CAAB9BA-5491-46BB-B4F1-F66ABC0A8F05}" srcOrd="0" destOrd="0" presId="urn:microsoft.com/office/officeart/2005/8/layout/hierarchy1"/>
    <dgm:cxn modelId="{BE699A37-F75A-48AA-A06E-1177BEED2B5A}" type="presParOf" srcId="{9348F533-EC53-4E8E-BAD3-A1FA76C23F6B}" destId="{9F2E7E9B-7DFF-48F4-BD4E-7D1518D9456B}" srcOrd="1" destOrd="0" presId="urn:microsoft.com/office/officeart/2005/8/layout/hierarchy1"/>
    <dgm:cxn modelId="{B48173A6-FCBA-4CEA-9D0C-58DDF6D32BB1}" type="presParOf" srcId="{C2311794-685D-4F2C-A4EA-06DF63E0AA15}" destId="{D6613B1F-E18D-49B5-9BCA-902AD820BFD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5DCE1-088C-410F-A721-CFE398257657}">
      <dsp:nvSpPr>
        <dsp:cNvPr id="0" name=""/>
        <dsp:cNvSpPr/>
      </dsp:nvSpPr>
      <dsp:spPr>
        <a:xfrm>
          <a:off x="2489334" y="72187"/>
          <a:ext cx="2298574" cy="748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a:t>7.58 M</a:t>
          </a:r>
        </a:p>
      </dsp:txBody>
      <dsp:txXfrm>
        <a:off x="2489334" y="72187"/>
        <a:ext cx="2298574" cy="748800"/>
      </dsp:txXfrm>
    </dsp:sp>
    <dsp:sp modelId="{FD0AB705-6C93-4266-8C7A-2D4DC3D5EBAC}">
      <dsp:nvSpPr>
        <dsp:cNvPr id="0" name=""/>
        <dsp:cNvSpPr/>
      </dsp:nvSpPr>
      <dsp:spPr>
        <a:xfrm>
          <a:off x="2495356" y="820017"/>
          <a:ext cx="2298574" cy="181652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ctr" defTabSz="889000">
            <a:lnSpc>
              <a:spcPct val="90000"/>
            </a:lnSpc>
            <a:spcBef>
              <a:spcPct val="0"/>
            </a:spcBef>
            <a:spcAft>
              <a:spcPct val="15000"/>
            </a:spcAft>
            <a:buFontTx/>
            <a:buNone/>
          </a:pPr>
          <a:r>
            <a:rPr lang="en-US" sz="2000" b="1" kern="1200" dirty="0"/>
            <a:t>Residential</a:t>
          </a:r>
        </a:p>
        <a:p>
          <a:pPr marL="228600" lvl="1" indent="-228600" algn="ctr" defTabSz="889000">
            <a:lnSpc>
              <a:spcPct val="90000"/>
            </a:lnSpc>
            <a:spcBef>
              <a:spcPct val="0"/>
            </a:spcBef>
            <a:spcAft>
              <a:spcPct val="15000"/>
            </a:spcAft>
            <a:buFontTx/>
            <a:buNone/>
          </a:pPr>
          <a:r>
            <a:rPr lang="en-US" sz="2000" b="1" kern="1200" dirty="0"/>
            <a:t>Insurance</a:t>
          </a:r>
        </a:p>
        <a:p>
          <a:pPr marL="228600" lvl="1" indent="-228600" algn="ctr" defTabSz="889000">
            <a:lnSpc>
              <a:spcPct val="90000"/>
            </a:lnSpc>
            <a:spcBef>
              <a:spcPct val="0"/>
            </a:spcBef>
            <a:spcAft>
              <a:spcPct val="15000"/>
            </a:spcAft>
            <a:buFontTx/>
            <a:buNone/>
          </a:pPr>
          <a:r>
            <a:rPr lang="en-US" sz="2000" b="1" kern="1200" dirty="0"/>
            <a:t>Policies</a:t>
          </a:r>
        </a:p>
        <a:p>
          <a:pPr marL="228600" lvl="1" indent="-228600" algn="ctr" defTabSz="889000">
            <a:lnSpc>
              <a:spcPct val="90000"/>
            </a:lnSpc>
            <a:spcBef>
              <a:spcPct val="0"/>
            </a:spcBef>
            <a:spcAft>
              <a:spcPct val="15000"/>
            </a:spcAft>
            <a:buFontTx/>
            <a:buNone/>
          </a:pPr>
          <a:r>
            <a:rPr lang="en-US" sz="2000" b="1" kern="1200"/>
            <a:t>in Force</a:t>
          </a:r>
          <a:endParaRPr lang="en-US" sz="2000" b="1" kern="1200" dirty="0"/>
        </a:p>
      </dsp:txBody>
      <dsp:txXfrm>
        <a:off x="2495356" y="820017"/>
        <a:ext cx="2298574" cy="1816529"/>
      </dsp:txXfrm>
    </dsp:sp>
    <dsp:sp modelId="{D2BE10B4-3207-4059-A7AD-506D52DAB883}">
      <dsp:nvSpPr>
        <dsp:cNvPr id="0" name=""/>
        <dsp:cNvSpPr/>
      </dsp:nvSpPr>
      <dsp:spPr>
        <a:xfrm>
          <a:off x="4449546" y="3090224"/>
          <a:ext cx="2279955" cy="748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Garamond" panose="02020404030301010803"/>
              <a:ea typeface="+mn-ea"/>
              <a:cs typeface="+mn-cs"/>
            </a:rPr>
            <a:t>1.2 M</a:t>
          </a:r>
        </a:p>
      </dsp:txBody>
      <dsp:txXfrm>
        <a:off x="4449546" y="3090224"/>
        <a:ext cx="2279955" cy="748800"/>
      </dsp:txXfrm>
    </dsp:sp>
    <dsp:sp modelId="{D51F3D50-06DF-40BC-945F-76924166298D}">
      <dsp:nvSpPr>
        <dsp:cNvPr id="0" name=""/>
        <dsp:cNvSpPr/>
      </dsp:nvSpPr>
      <dsp:spPr>
        <a:xfrm>
          <a:off x="4439191" y="3824773"/>
          <a:ext cx="2285862" cy="157673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ctr" defTabSz="889000">
            <a:lnSpc>
              <a:spcPct val="90000"/>
            </a:lnSpc>
            <a:spcBef>
              <a:spcPct val="0"/>
            </a:spcBef>
            <a:spcAft>
              <a:spcPct val="15000"/>
            </a:spcAft>
            <a:buFontTx/>
            <a:buNone/>
          </a:pPr>
          <a:r>
            <a:rPr lang="en-US" sz="2000" b="1" kern="1200" dirty="0"/>
            <a:t>Policies</a:t>
          </a:r>
        </a:p>
        <a:p>
          <a:pPr marL="228600" lvl="1" indent="-228600" algn="ctr" defTabSz="889000">
            <a:lnSpc>
              <a:spcPct val="90000"/>
            </a:lnSpc>
            <a:spcBef>
              <a:spcPct val="0"/>
            </a:spcBef>
            <a:spcAft>
              <a:spcPct val="15000"/>
            </a:spcAft>
            <a:buFontTx/>
            <a:buNone/>
          </a:pPr>
          <a:r>
            <a:rPr lang="en-US" sz="2000" b="1" kern="1200" dirty="0"/>
            <a:t>Approved for</a:t>
          </a:r>
        </a:p>
        <a:p>
          <a:pPr marL="228600" lvl="1" indent="-228600" algn="ctr" defTabSz="889000">
            <a:lnSpc>
              <a:spcPct val="90000"/>
            </a:lnSpc>
            <a:spcBef>
              <a:spcPct val="0"/>
            </a:spcBef>
            <a:spcAft>
              <a:spcPct val="15000"/>
            </a:spcAft>
            <a:buFontTx/>
            <a:buNone/>
          </a:pPr>
          <a:r>
            <a:rPr lang="en-US" sz="2000" b="1" kern="1200" dirty="0"/>
            <a:t>Takeout in</a:t>
          </a:r>
        </a:p>
        <a:p>
          <a:pPr marL="228600" lvl="1" indent="-228600" algn="ctr" defTabSz="889000">
            <a:lnSpc>
              <a:spcPct val="90000"/>
            </a:lnSpc>
            <a:spcBef>
              <a:spcPct val="0"/>
            </a:spcBef>
            <a:spcAft>
              <a:spcPct val="15000"/>
            </a:spcAft>
            <a:buFontTx/>
            <a:buNone/>
          </a:pPr>
          <a:r>
            <a:rPr lang="en-US" sz="2000" b="1" kern="1200"/>
            <a:t>2024</a:t>
          </a:r>
          <a:endParaRPr lang="en-US" sz="2000" b="1" kern="1200" dirty="0"/>
        </a:p>
      </dsp:txBody>
      <dsp:txXfrm>
        <a:off x="4439191" y="3824773"/>
        <a:ext cx="2285862" cy="1576738"/>
      </dsp:txXfrm>
    </dsp:sp>
    <dsp:sp modelId="{8E822319-DC5D-4332-ABD6-084C33EE966A}">
      <dsp:nvSpPr>
        <dsp:cNvPr id="0" name=""/>
        <dsp:cNvSpPr/>
      </dsp:nvSpPr>
      <dsp:spPr>
        <a:xfrm>
          <a:off x="609491" y="3030071"/>
          <a:ext cx="2298574" cy="748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prstClr val="white"/>
              </a:solidFill>
              <a:latin typeface="Garamond" panose="02020404030301010803"/>
              <a:ea typeface="+mn-ea"/>
              <a:cs typeface="+mn-cs"/>
            </a:rPr>
            <a:t>$3.8 T</a:t>
          </a:r>
        </a:p>
      </dsp:txBody>
      <dsp:txXfrm>
        <a:off x="609491" y="3030071"/>
        <a:ext cx="2298574" cy="748800"/>
      </dsp:txXfrm>
    </dsp:sp>
    <dsp:sp modelId="{4E2FB3B3-D4E5-4CE7-B59F-F9CD4E024598}">
      <dsp:nvSpPr>
        <dsp:cNvPr id="0" name=""/>
        <dsp:cNvSpPr/>
      </dsp:nvSpPr>
      <dsp:spPr>
        <a:xfrm>
          <a:off x="594803" y="3766118"/>
          <a:ext cx="2315215" cy="149036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ctr" defTabSz="933450">
            <a:lnSpc>
              <a:spcPct val="90000"/>
            </a:lnSpc>
            <a:spcBef>
              <a:spcPct val="0"/>
            </a:spcBef>
            <a:spcAft>
              <a:spcPct val="15000"/>
            </a:spcAft>
            <a:buFontTx/>
            <a:buNone/>
          </a:pPr>
          <a:r>
            <a:rPr lang="en-US" sz="2100" b="1" kern="1200" dirty="0"/>
            <a:t>Total Insured Value </a:t>
          </a:r>
        </a:p>
        <a:p>
          <a:pPr marL="228600" lvl="1" indent="-228600" algn="ctr" defTabSz="933450">
            <a:lnSpc>
              <a:spcPct val="90000"/>
            </a:lnSpc>
            <a:spcBef>
              <a:spcPct val="0"/>
            </a:spcBef>
            <a:spcAft>
              <a:spcPct val="15000"/>
            </a:spcAft>
            <a:buFontTx/>
            <a:buNone/>
          </a:pPr>
          <a:endParaRPr lang="en-US" sz="2100" b="1" kern="1200" dirty="0"/>
        </a:p>
        <a:p>
          <a:pPr marL="228600" lvl="1" indent="-228600" algn="ctr" defTabSz="933450">
            <a:lnSpc>
              <a:spcPct val="90000"/>
            </a:lnSpc>
            <a:spcBef>
              <a:spcPct val="0"/>
            </a:spcBef>
            <a:spcAft>
              <a:spcPct val="15000"/>
            </a:spcAft>
            <a:buFontTx/>
            <a:buNone/>
          </a:pPr>
          <a:r>
            <a:rPr lang="en-US" sz="2100" b="1" kern="1200" dirty="0"/>
            <a:t>*excluding auto</a:t>
          </a:r>
        </a:p>
      </dsp:txBody>
      <dsp:txXfrm>
        <a:off x="594803" y="3766118"/>
        <a:ext cx="2315215" cy="1490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781C9-94B8-4197-AB91-C63C9871EBF9}">
      <dsp:nvSpPr>
        <dsp:cNvPr id="0" name=""/>
        <dsp:cNvSpPr/>
      </dsp:nvSpPr>
      <dsp:spPr>
        <a:xfrm>
          <a:off x="2946" y="1113970"/>
          <a:ext cx="2104012" cy="133604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ABDCD9-6C5B-40E2-98A1-AC2FC0EC1670}">
      <dsp:nvSpPr>
        <dsp:cNvPr id="0" name=""/>
        <dsp:cNvSpPr/>
      </dsp:nvSpPr>
      <dsp:spPr>
        <a:xfrm>
          <a:off x="236726" y="1336061"/>
          <a:ext cx="2104012" cy="133604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Inflation</a:t>
          </a:r>
        </a:p>
      </dsp:txBody>
      <dsp:txXfrm>
        <a:off x="275858" y="1375193"/>
        <a:ext cx="2025748" cy="1257784"/>
      </dsp:txXfrm>
    </dsp:sp>
    <dsp:sp modelId="{406A8486-4D1E-4DE8-8E95-60A7F16D5990}">
      <dsp:nvSpPr>
        <dsp:cNvPr id="0" name=""/>
        <dsp:cNvSpPr/>
      </dsp:nvSpPr>
      <dsp:spPr>
        <a:xfrm>
          <a:off x="2574518" y="1113970"/>
          <a:ext cx="2104012" cy="133604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1FCDC5-129E-4AD2-AAD0-EB44529A0C15}">
      <dsp:nvSpPr>
        <dsp:cNvPr id="0" name=""/>
        <dsp:cNvSpPr/>
      </dsp:nvSpPr>
      <dsp:spPr>
        <a:xfrm>
          <a:off x="2808297" y="1336061"/>
          <a:ext cx="2104012" cy="133604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Litigation</a:t>
          </a:r>
        </a:p>
      </dsp:txBody>
      <dsp:txXfrm>
        <a:off x="2847429" y="1375193"/>
        <a:ext cx="2025748" cy="1257784"/>
      </dsp:txXfrm>
    </dsp:sp>
    <dsp:sp modelId="{781C3C53-4E97-4A42-9163-F722EABDF437}">
      <dsp:nvSpPr>
        <dsp:cNvPr id="0" name=""/>
        <dsp:cNvSpPr/>
      </dsp:nvSpPr>
      <dsp:spPr>
        <a:xfrm>
          <a:off x="5146089" y="1113970"/>
          <a:ext cx="2104012" cy="133604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4C7609-93CC-44DD-871D-8ED7EE00F4E8}">
      <dsp:nvSpPr>
        <dsp:cNvPr id="0" name=""/>
        <dsp:cNvSpPr/>
      </dsp:nvSpPr>
      <dsp:spPr>
        <a:xfrm>
          <a:off x="5379868" y="1336061"/>
          <a:ext cx="2104012" cy="133604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Storms</a:t>
          </a:r>
        </a:p>
      </dsp:txBody>
      <dsp:txXfrm>
        <a:off x="5419000" y="1375193"/>
        <a:ext cx="2025748" cy="1257784"/>
      </dsp:txXfrm>
    </dsp:sp>
    <dsp:sp modelId="{1CAAB9BA-5491-46BB-B4F1-F66ABC0A8F05}">
      <dsp:nvSpPr>
        <dsp:cNvPr id="0" name=""/>
        <dsp:cNvSpPr/>
      </dsp:nvSpPr>
      <dsp:spPr>
        <a:xfrm>
          <a:off x="7717661" y="1113970"/>
          <a:ext cx="2104012" cy="133604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2E7E9B-7DFF-48F4-BD4E-7D1518D9456B}">
      <dsp:nvSpPr>
        <dsp:cNvPr id="0" name=""/>
        <dsp:cNvSpPr/>
      </dsp:nvSpPr>
      <dsp:spPr>
        <a:xfrm>
          <a:off x="7951440" y="1336061"/>
          <a:ext cx="2104012" cy="133604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Reinsurance</a:t>
          </a:r>
        </a:p>
      </dsp:txBody>
      <dsp:txXfrm>
        <a:off x="7990572" y="1375193"/>
        <a:ext cx="2025748" cy="125778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E05DAC2-1CFF-404A-BD9B-0AF6D90B866B}" type="datetimeFigureOut">
              <a:rPr lang="en-US" smtClean="0"/>
              <a:t>4/5/25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01286B8-D344-45E5-9810-CD6D7E022CF4}" type="slidenum">
              <a:rPr lang="en-US" smtClean="0"/>
              <a:t>‹#›</a:t>
            </a:fld>
            <a:endParaRPr lang="en-US"/>
          </a:p>
        </p:txBody>
      </p:sp>
    </p:spTree>
    <p:extLst>
      <p:ext uri="{BB962C8B-B14F-4D97-AF65-F5344CB8AC3E}">
        <p14:creationId xmlns:p14="http://schemas.microsoft.com/office/powerpoint/2010/main" val="1806779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61766"/>
            <a:r>
              <a:rPr lang="en-US" sz="1100" b="1" u="sng" dirty="0">
                <a:solidFill>
                  <a:srgbClr val="000000"/>
                </a:solidFill>
                <a:latin typeface="Arial"/>
                <a:ea typeface="Arial"/>
                <a:cs typeface="Arial"/>
                <a:sym typeface="Arial"/>
              </a:rPr>
              <a:t>CONCLUSION</a:t>
            </a:r>
            <a:endParaRPr lang="en-US" sz="1100" dirty="0">
              <a:solidFill>
                <a:srgbClr val="000000"/>
              </a:solidFill>
              <a:latin typeface="Arial"/>
              <a:ea typeface="Arial"/>
              <a:cs typeface="Arial"/>
              <a:sym typeface="Arial"/>
            </a:endParaRPr>
          </a:p>
          <a:p>
            <a:r>
              <a:rPr lang="en-US" sz="1100" dirty="0">
                <a:solidFill>
                  <a:srgbClr val="000000"/>
                </a:solidFill>
                <a:latin typeface="Arial"/>
                <a:ea typeface="Arial"/>
                <a:cs typeface="Arial"/>
                <a:sym typeface="Arial"/>
              </a:rPr>
              <a:t>As we all adjust and respond to COVID-19, OIR is currently working with the industry regarding filing requirements and other important business processes.  </a:t>
            </a:r>
          </a:p>
          <a:p>
            <a:r>
              <a:rPr lang="en-US" sz="1100" dirty="0">
                <a:solidFill>
                  <a:srgbClr val="000000"/>
                </a:solidFill>
                <a:latin typeface="Arial"/>
                <a:ea typeface="Arial"/>
                <a:cs typeface="Arial"/>
                <a:sym typeface="Arial"/>
              </a:rPr>
              <a:t>OIR believes companies should focused on best serving Floridians. Our goal is to home in on what we truly need from a regulatory standpoint so insurers can focus on their policyholders during this time. </a:t>
            </a:r>
          </a:p>
          <a:p>
            <a:r>
              <a:rPr lang="en-US" sz="1100" dirty="0">
                <a:solidFill>
                  <a:srgbClr val="000000"/>
                </a:solidFill>
                <a:latin typeface="Arial"/>
                <a:ea typeface="Arial"/>
                <a:cs typeface="Arial"/>
                <a:sym typeface="Arial"/>
              </a:rPr>
              <a:t>Thank you again for allowing me to present today. I want to reiterate my gratitude to the Governor and Florida Cabinet for their leadership. </a:t>
            </a:r>
          </a:p>
          <a:p>
            <a:endParaRPr lang="en-US" dirty="0"/>
          </a:p>
        </p:txBody>
      </p:sp>
    </p:spTree>
    <p:extLst>
      <p:ext uri="{BB962C8B-B14F-4D97-AF65-F5344CB8AC3E}">
        <p14:creationId xmlns:p14="http://schemas.microsoft.com/office/powerpoint/2010/main" val="4127391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Text&#10;&#10;Description automatically generated">
            <a:extLst>
              <a:ext uri="{FF2B5EF4-FFF2-40B4-BE49-F238E27FC236}">
                <a16:creationId xmlns:a16="http://schemas.microsoft.com/office/drawing/2014/main" id="{64C5824C-0A96-4DD2-9396-CC7DC0EDDB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19048" y="0"/>
            <a:ext cx="4272951" cy="1726272"/>
          </a:xfrm>
          <a:prstGeom prst="rect">
            <a:avLst/>
          </a:prstGeom>
        </p:spPr>
      </p:pic>
      <p:sp>
        <p:nvSpPr>
          <p:cNvPr id="12" name="Rectangle 11">
            <a:extLst>
              <a:ext uri="{FF2B5EF4-FFF2-40B4-BE49-F238E27FC236}">
                <a16:creationId xmlns:a16="http://schemas.microsoft.com/office/drawing/2014/main" id="{0733E0C1-41FB-478E-A1E6-24ECEA2A44EF}"/>
              </a:ext>
            </a:extLst>
          </p:cNvPr>
          <p:cNvSpPr/>
          <p:nvPr userDrawn="1"/>
        </p:nvSpPr>
        <p:spPr>
          <a:xfrm>
            <a:off x="1036319" y="1732265"/>
            <a:ext cx="10176163" cy="25928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1791250"/>
            <a:ext cx="10058400" cy="2533861"/>
          </a:xfrm>
          <a:noFill/>
        </p:spPr>
        <p:txBody>
          <a:bodyPr anchor="b">
            <a:normAutofit/>
          </a:bodyPr>
          <a:lstStyle>
            <a:lvl1pPr algn="l">
              <a:lnSpc>
                <a:spcPct val="85000"/>
              </a:lnSpc>
              <a:defRPr sz="8000" spc="-5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CDBE2A-734E-4993-B1C6-62E0E5A7CB6F}" type="datetimeFigureOut">
              <a:rPr lang="en-US" smtClean="0"/>
              <a:t>4/5/25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Filing: FCP 21-014740</a:t>
            </a:r>
          </a:p>
        </p:txBody>
      </p:sp>
      <p:sp>
        <p:nvSpPr>
          <p:cNvPr id="6" name="Slide Number Placeholder 5"/>
          <p:cNvSpPr>
            <a:spLocks noGrp="1"/>
          </p:cNvSpPr>
          <p:nvPr>
            <p:ph type="sldNum" sz="quarter" idx="12"/>
          </p:nvPr>
        </p:nvSpPr>
        <p:spPr/>
        <p:txBody>
          <a:bodyPr/>
          <a:lstStyle/>
          <a:p>
            <a:fld id="{3927D12C-321B-47AB-A211-D4CF203EAAA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877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CDBE2A-734E-4993-B1C6-62E0E5A7CB6F}" type="datetimeFigureOut">
              <a:rPr lang="en-US" smtClean="0"/>
              <a:t>4/5/25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27D12C-321B-47AB-A211-D4CF203EAAA8}" type="slidenum">
              <a:rPr lang="en-US" smtClean="0"/>
              <a:t>‹#›</a:t>
            </a:fld>
            <a:endParaRPr lang="en-US"/>
          </a:p>
        </p:txBody>
      </p:sp>
    </p:spTree>
    <p:extLst>
      <p:ext uri="{BB962C8B-B14F-4D97-AF65-F5344CB8AC3E}">
        <p14:creationId xmlns:p14="http://schemas.microsoft.com/office/powerpoint/2010/main" val="1687710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CDBE2A-734E-4993-B1C6-62E0E5A7CB6F}" type="datetimeFigureOut">
              <a:rPr lang="en-US" smtClean="0"/>
              <a:t>4/5/25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27D12C-321B-47AB-A211-D4CF203EAAA8}" type="slidenum">
              <a:rPr lang="en-US" smtClean="0"/>
              <a:t>‹#›</a:t>
            </a:fld>
            <a:endParaRPr lang="en-US"/>
          </a:p>
        </p:txBody>
      </p:sp>
    </p:spTree>
    <p:extLst>
      <p:ext uri="{BB962C8B-B14F-4D97-AF65-F5344CB8AC3E}">
        <p14:creationId xmlns:p14="http://schemas.microsoft.com/office/powerpoint/2010/main" val="3899535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1_Picture with Caption">
    <p:spTree>
      <p:nvGrpSpPr>
        <p:cNvPr id="1" name="Shape 74"/>
        <p:cNvGrpSpPr/>
        <p:nvPr/>
      </p:nvGrpSpPr>
      <p:grpSpPr>
        <a:xfrm>
          <a:off x="0" y="0"/>
          <a:ext cx="0" cy="0"/>
          <a:chOff x="0" y="0"/>
          <a:chExt cx="0" cy="0"/>
        </a:xfrm>
      </p:grpSpPr>
      <p:sp>
        <p:nvSpPr>
          <p:cNvPr id="75" name="Google Shape;75;p10"/>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title"/>
          </p:nvPr>
        </p:nvSpPr>
        <p:spPr>
          <a:xfrm>
            <a:off x="1097280" y="5074920"/>
            <a:ext cx="10113645"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Garamond"/>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8" name="Google Shape;78;p10"/>
          <p:cNvSpPr>
            <a:spLocks noGrp="1"/>
          </p:cNvSpPr>
          <p:nvPr>
            <p:ph type="pic" idx="2"/>
          </p:nvPr>
        </p:nvSpPr>
        <p:spPr>
          <a:xfrm>
            <a:off x="15" y="0"/>
            <a:ext cx="12191985" cy="4915076"/>
          </a:xfrm>
          <a:prstGeom prst="rect">
            <a:avLst/>
          </a:prstGeom>
          <a:solidFill>
            <a:srgbClr val="BECAD4"/>
          </a:solidFill>
          <a:ln>
            <a:noFill/>
          </a:ln>
        </p:spPr>
        <p:txBody>
          <a:bodyPr spcFirstLastPara="1" wrap="square" lIns="457200" tIns="457200" rIns="0" bIns="45700" anchor="t" anchorCtr="0">
            <a:noAutofit/>
          </a:bodyPr>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rgbClr val="3F3F3F"/>
                </a:solidFill>
                <a:latin typeface="Garamond"/>
                <a:ea typeface="Garamond"/>
                <a:cs typeface="Garamond"/>
                <a:sym typeface="Garamond"/>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Garamond"/>
                <a:ea typeface="Garamond"/>
                <a:cs typeface="Garamond"/>
                <a:sym typeface="Garamond"/>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Garamond"/>
                <a:ea typeface="Garamond"/>
                <a:cs typeface="Garamond"/>
                <a:sym typeface="Garamond"/>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Garamond"/>
                <a:ea typeface="Garamond"/>
                <a:cs typeface="Garamond"/>
                <a:sym typeface="Garamond"/>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Garamond"/>
                <a:ea typeface="Garamond"/>
                <a:cs typeface="Garamond"/>
                <a:sym typeface="Garamond"/>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Garamond"/>
                <a:ea typeface="Garamond"/>
                <a:cs typeface="Garamond"/>
                <a:sym typeface="Garamond"/>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Garamond"/>
                <a:ea typeface="Garamond"/>
                <a:cs typeface="Garamond"/>
                <a:sym typeface="Garamond"/>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Garamond"/>
                <a:ea typeface="Garamond"/>
                <a:cs typeface="Garamond"/>
                <a:sym typeface="Garamond"/>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Garamond"/>
                <a:ea typeface="Garamond"/>
                <a:cs typeface="Garamond"/>
                <a:sym typeface="Garamond"/>
              </a:defRPr>
            </a:lvl9pPr>
          </a:lstStyle>
          <a:p>
            <a:r>
              <a:rPr lang="en-US"/>
              <a:t>Click icon to add picture</a:t>
            </a:r>
            <a:endParaRPr/>
          </a:p>
        </p:txBody>
      </p:sp>
      <p:sp>
        <p:nvSpPr>
          <p:cNvPr id="79" name="Google Shape;79;p10"/>
          <p:cNvSpPr txBox="1">
            <a:spLocks noGrp="1"/>
          </p:cNvSpPr>
          <p:nvPr>
            <p:ph type="body" idx="1"/>
          </p:nvPr>
        </p:nvSpPr>
        <p:spPr>
          <a:xfrm>
            <a:off x="1097280" y="5907024"/>
            <a:ext cx="10113264" cy="594360"/>
          </a:xfrm>
          <a:prstGeom prst="rect">
            <a:avLst/>
          </a:prstGeom>
          <a:noFill/>
          <a:ln>
            <a:noFill/>
          </a:ln>
        </p:spPr>
        <p:txBody>
          <a:bodyPr spcFirstLastPara="1" wrap="square" lIns="91425" tIns="0" rIns="91425" bIns="0" anchor="t" anchorCtr="0">
            <a:no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pPr lvl="0"/>
            <a:r>
              <a:rPr lang="en-US"/>
              <a:t>Click to edit Master text styles</a:t>
            </a:r>
          </a:p>
        </p:txBody>
      </p:sp>
      <p:sp>
        <p:nvSpPr>
          <p:cNvPr id="80" name="Google Shape;80;p1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1716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CDBE2A-734E-4993-B1C6-62E0E5A7CB6F}" type="datetimeFigureOut">
              <a:rPr lang="en-US" smtClean="0"/>
              <a:t>4/5/25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27D12C-321B-47AB-A211-D4CF203EAAA8}" type="slidenum">
              <a:rPr lang="en-US" smtClean="0"/>
              <a:t>‹#›</a:t>
            </a:fld>
            <a:endParaRPr lang="en-US"/>
          </a:p>
        </p:txBody>
      </p:sp>
    </p:spTree>
    <p:extLst>
      <p:ext uri="{BB962C8B-B14F-4D97-AF65-F5344CB8AC3E}">
        <p14:creationId xmlns:p14="http://schemas.microsoft.com/office/powerpoint/2010/main" val="13577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CDBE2A-734E-4993-B1C6-62E0E5A7CB6F}" type="datetimeFigureOut">
              <a:rPr lang="en-US" smtClean="0"/>
              <a:t>4/5/25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27D12C-321B-47AB-A211-D4CF203EAAA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C987B0C-9AE9-4E0A-9917-686854E6CC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4940" y="116170"/>
            <a:ext cx="1519560" cy="1700072"/>
          </a:xfrm>
          <a:prstGeom prst="rect">
            <a:avLst/>
          </a:prstGeom>
        </p:spPr>
      </p:pic>
    </p:spTree>
    <p:extLst>
      <p:ext uri="{BB962C8B-B14F-4D97-AF65-F5344CB8AC3E}">
        <p14:creationId xmlns:p14="http://schemas.microsoft.com/office/powerpoint/2010/main" val="3633652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CDBE2A-734E-4993-B1C6-62E0E5A7CB6F}" type="datetimeFigureOut">
              <a:rPr lang="en-US" smtClean="0"/>
              <a:t>4/5/25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27D12C-321B-47AB-A211-D4CF203EAAA8}" type="slidenum">
              <a:rPr lang="en-US" smtClean="0"/>
              <a:t>‹#›</a:t>
            </a:fld>
            <a:endParaRPr lang="en-US"/>
          </a:p>
        </p:txBody>
      </p:sp>
    </p:spTree>
    <p:extLst>
      <p:ext uri="{BB962C8B-B14F-4D97-AF65-F5344CB8AC3E}">
        <p14:creationId xmlns:p14="http://schemas.microsoft.com/office/powerpoint/2010/main" val="366279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CDBE2A-734E-4993-B1C6-62E0E5A7CB6F}" type="datetimeFigureOut">
              <a:rPr lang="en-US" smtClean="0"/>
              <a:t>4/5/25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27D12C-321B-47AB-A211-D4CF203EAAA8}" type="slidenum">
              <a:rPr lang="en-US" smtClean="0"/>
              <a:t>‹#›</a:t>
            </a:fld>
            <a:endParaRPr lang="en-US"/>
          </a:p>
        </p:txBody>
      </p:sp>
    </p:spTree>
    <p:extLst>
      <p:ext uri="{BB962C8B-B14F-4D97-AF65-F5344CB8AC3E}">
        <p14:creationId xmlns:p14="http://schemas.microsoft.com/office/powerpoint/2010/main" val="1096711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CDBE2A-734E-4993-B1C6-62E0E5A7CB6F}" type="datetimeFigureOut">
              <a:rPr lang="en-US" smtClean="0"/>
              <a:t>4/5/25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27D12C-321B-47AB-A211-D4CF203EAAA8}" type="slidenum">
              <a:rPr lang="en-US" smtClean="0"/>
              <a:t>‹#›</a:t>
            </a:fld>
            <a:endParaRPr lang="en-US"/>
          </a:p>
        </p:txBody>
      </p:sp>
    </p:spTree>
    <p:extLst>
      <p:ext uri="{BB962C8B-B14F-4D97-AF65-F5344CB8AC3E}">
        <p14:creationId xmlns:p14="http://schemas.microsoft.com/office/powerpoint/2010/main" val="265798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FCDBE2A-734E-4993-B1C6-62E0E5A7CB6F}" type="datetimeFigureOut">
              <a:rPr lang="en-US" smtClean="0"/>
              <a:t>4/5/25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927D12C-321B-47AB-A211-D4CF203EAAA8}" type="slidenum">
              <a:rPr lang="en-US" smtClean="0"/>
              <a:t>‹#›</a:t>
            </a:fld>
            <a:endParaRPr lang="en-US"/>
          </a:p>
        </p:txBody>
      </p:sp>
    </p:spTree>
    <p:extLst>
      <p:ext uri="{BB962C8B-B14F-4D97-AF65-F5344CB8AC3E}">
        <p14:creationId xmlns:p14="http://schemas.microsoft.com/office/powerpoint/2010/main" val="3908743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FCDBE2A-734E-4993-B1C6-62E0E5A7CB6F}" type="datetimeFigureOut">
              <a:rPr lang="en-US" smtClean="0"/>
              <a:t>4/5/25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927D12C-321B-47AB-A211-D4CF203EAAA8}" type="slidenum">
              <a:rPr lang="en-US" smtClean="0"/>
              <a:t>‹#›</a:t>
            </a:fld>
            <a:endParaRPr lang="en-US"/>
          </a:p>
        </p:txBody>
      </p:sp>
      <p:pic>
        <p:nvPicPr>
          <p:cNvPr id="12" name="Picture 11">
            <a:extLst>
              <a:ext uri="{FF2B5EF4-FFF2-40B4-BE49-F238E27FC236}">
                <a16:creationId xmlns:a16="http://schemas.microsoft.com/office/drawing/2014/main" id="{0C208705-8CD2-4B5A-ADC1-C0C78128B5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5377" y="297868"/>
            <a:ext cx="1296718" cy="1450758"/>
          </a:xfrm>
          <a:prstGeom prst="rect">
            <a:avLst/>
          </a:prstGeom>
        </p:spPr>
      </p:pic>
    </p:spTree>
    <p:extLst>
      <p:ext uri="{BB962C8B-B14F-4D97-AF65-F5344CB8AC3E}">
        <p14:creationId xmlns:p14="http://schemas.microsoft.com/office/powerpoint/2010/main" val="1206174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CDBE2A-734E-4993-B1C6-62E0E5A7CB6F}" type="datetimeFigureOut">
              <a:rPr lang="en-US" smtClean="0"/>
              <a:t>4/5/25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27D12C-321B-47AB-A211-D4CF203EAAA8}" type="slidenum">
              <a:rPr lang="en-US" smtClean="0"/>
              <a:t>‹#›</a:t>
            </a:fld>
            <a:endParaRPr lang="en-US"/>
          </a:p>
        </p:txBody>
      </p:sp>
    </p:spTree>
    <p:extLst>
      <p:ext uri="{BB962C8B-B14F-4D97-AF65-F5344CB8AC3E}">
        <p14:creationId xmlns:p14="http://schemas.microsoft.com/office/powerpoint/2010/main" val="932631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FCDBE2A-734E-4993-B1C6-62E0E5A7CB6F}" type="datetimeFigureOut">
              <a:rPr lang="en-US" smtClean="0"/>
              <a:t>4/5/25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927D12C-321B-47AB-A211-D4CF203EAAA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8EBF80B-CF16-4562-907F-258DAADB6F2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95377" y="297868"/>
            <a:ext cx="1296718" cy="1450758"/>
          </a:xfrm>
          <a:prstGeom prst="rect">
            <a:avLst/>
          </a:prstGeom>
        </p:spPr>
      </p:pic>
    </p:spTree>
    <p:extLst>
      <p:ext uri="{BB962C8B-B14F-4D97-AF65-F5344CB8AC3E}">
        <p14:creationId xmlns:p14="http://schemas.microsoft.com/office/powerpoint/2010/main" val="281294840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www.floir.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CDD47-A1EB-49AC-9D20-28651B77D9FD}"/>
              </a:ext>
            </a:extLst>
          </p:cNvPr>
          <p:cNvSpPr>
            <a:spLocks noGrp="1"/>
          </p:cNvSpPr>
          <p:nvPr>
            <p:ph type="ctrTitle"/>
          </p:nvPr>
        </p:nvSpPr>
        <p:spPr>
          <a:xfrm>
            <a:off x="1224741" y="1959429"/>
            <a:ext cx="9817727" cy="2091407"/>
          </a:xfrm>
        </p:spPr>
        <p:txBody>
          <a:bodyPr>
            <a:noAutofit/>
          </a:bodyPr>
          <a:lstStyle/>
          <a:p>
            <a:r>
              <a:rPr lang="en-US" sz="6600" b="1" dirty="0"/>
              <a:t>Florida’s Tort Reform</a:t>
            </a:r>
            <a:endParaRPr lang="en-US" sz="4800" dirty="0"/>
          </a:p>
        </p:txBody>
      </p:sp>
      <p:sp>
        <p:nvSpPr>
          <p:cNvPr id="3" name="Subtitle 2">
            <a:extLst>
              <a:ext uri="{FF2B5EF4-FFF2-40B4-BE49-F238E27FC236}">
                <a16:creationId xmlns:a16="http://schemas.microsoft.com/office/drawing/2014/main" id="{3F62C098-55A7-4F51-9985-C3A496EC7FF7}"/>
              </a:ext>
            </a:extLst>
          </p:cNvPr>
          <p:cNvSpPr>
            <a:spLocks noGrp="1"/>
          </p:cNvSpPr>
          <p:nvPr>
            <p:ph type="subTitle" idx="1"/>
          </p:nvPr>
        </p:nvSpPr>
        <p:spPr>
          <a:xfrm>
            <a:off x="1100051" y="4455620"/>
            <a:ext cx="10058400" cy="1614979"/>
          </a:xfrm>
        </p:spPr>
        <p:txBody>
          <a:bodyPr>
            <a:normAutofit/>
          </a:bodyPr>
          <a:lstStyle/>
          <a:p>
            <a:r>
              <a:rPr lang="en-US" b="1" dirty="0">
                <a:solidFill>
                  <a:srgbClr val="165C7D"/>
                </a:solidFill>
                <a:latin typeface="Garamond" panose="02020404030301010803" pitchFamily="18" charset="0"/>
              </a:rPr>
              <a:t>FLORIDA OFFICE OF INSURANCE REGULATION</a:t>
            </a:r>
          </a:p>
          <a:p>
            <a:r>
              <a:rPr lang="en-US" b="1" dirty="0">
                <a:solidFill>
                  <a:schemeClr val="accent1"/>
                </a:solidFill>
                <a:latin typeface="Garamond" panose="02020404030301010803" pitchFamily="18" charset="0"/>
              </a:rPr>
              <a:t>Commissioner Michael Yaworsky</a:t>
            </a:r>
          </a:p>
          <a:p>
            <a:r>
              <a:rPr lang="en-US" b="1" cap="none" dirty="0">
                <a:solidFill>
                  <a:srgbClr val="165C7D"/>
                </a:solidFill>
                <a:latin typeface="Garamond" panose="02020404030301010803" pitchFamily="18" charset="0"/>
              </a:rPr>
              <a:t>March 2025</a:t>
            </a:r>
          </a:p>
          <a:p>
            <a:endParaRPr lang="en-US" dirty="0"/>
          </a:p>
        </p:txBody>
      </p:sp>
    </p:spTree>
    <p:extLst>
      <p:ext uri="{BB962C8B-B14F-4D97-AF65-F5344CB8AC3E}">
        <p14:creationId xmlns:p14="http://schemas.microsoft.com/office/powerpoint/2010/main" val="299843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C76B7A-8668-4564-A266-98271A4B0E7C}"/>
              </a:ext>
            </a:extLst>
          </p:cNvPr>
          <p:cNvSpPr>
            <a:spLocks noGrp="1"/>
          </p:cNvSpPr>
          <p:nvPr>
            <p:ph type="title"/>
          </p:nvPr>
        </p:nvSpPr>
        <p:spPr>
          <a:xfrm>
            <a:off x="457200" y="594358"/>
            <a:ext cx="3200400" cy="4042955"/>
          </a:xfrm>
        </p:spPr>
        <p:txBody>
          <a:bodyPr>
            <a:normAutofit/>
          </a:bodyPr>
          <a:lstStyle/>
          <a:p>
            <a:r>
              <a:rPr lang="en-US" b="1" dirty="0">
                <a:solidFill>
                  <a:schemeClr val="bg1"/>
                </a:solidFill>
                <a:latin typeface="Garamond" panose="02020404030301010803" pitchFamily="18" charset="0"/>
              </a:rPr>
              <a:t>The Outcome: Legal Service of Process (LSOP)</a:t>
            </a:r>
            <a:endParaRPr lang="en-US" dirty="0"/>
          </a:p>
        </p:txBody>
      </p:sp>
      <p:sp>
        <p:nvSpPr>
          <p:cNvPr id="7" name="Text Placeholder 6">
            <a:extLst>
              <a:ext uri="{FF2B5EF4-FFF2-40B4-BE49-F238E27FC236}">
                <a16:creationId xmlns:a16="http://schemas.microsoft.com/office/drawing/2014/main" id="{5C3176CD-C1D5-4774-B633-BE23E2C300B3}"/>
              </a:ext>
            </a:extLst>
          </p:cNvPr>
          <p:cNvSpPr>
            <a:spLocks noGrp="1"/>
          </p:cNvSpPr>
          <p:nvPr>
            <p:ph type="body" sz="half" idx="2"/>
          </p:nvPr>
        </p:nvSpPr>
        <p:spPr>
          <a:xfrm>
            <a:off x="4861773" y="5718949"/>
            <a:ext cx="6555179" cy="892404"/>
          </a:xfrm>
        </p:spPr>
        <p:txBody>
          <a:bodyPr>
            <a:normAutofit/>
          </a:bodyPr>
          <a:lstStyle/>
          <a:p>
            <a:pPr marL="285750" indent="-285750" algn="ctr">
              <a:buFont typeface="Arial" panose="020B0604020202020204" pitchFamily="34" charset="0"/>
              <a:buChar char="•"/>
            </a:pPr>
            <a:r>
              <a:rPr lang="en-US" sz="1900" dirty="0">
                <a:solidFill>
                  <a:schemeClr val="tx1"/>
                </a:solidFill>
              </a:rPr>
              <a:t>Lowest # of LSOPs filed since 2017 </a:t>
            </a:r>
          </a:p>
        </p:txBody>
      </p:sp>
      <p:pic>
        <p:nvPicPr>
          <p:cNvPr id="3" name="Picture 2">
            <a:extLst>
              <a:ext uri="{FF2B5EF4-FFF2-40B4-BE49-F238E27FC236}">
                <a16:creationId xmlns:a16="http://schemas.microsoft.com/office/drawing/2014/main" id="{7976C43C-14D0-986D-F51B-5880B86AF68A}"/>
              </a:ext>
            </a:extLst>
          </p:cNvPr>
          <p:cNvPicPr>
            <a:picLocks noChangeAspect="1"/>
          </p:cNvPicPr>
          <p:nvPr/>
        </p:nvPicPr>
        <p:blipFill>
          <a:blip r:embed="rId2"/>
          <a:stretch>
            <a:fillRect/>
          </a:stretch>
        </p:blipFill>
        <p:spPr>
          <a:xfrm>
            <a:off x="4909141" y="1602980"/>
            <a:ext cx="6460442" cy="3797813"/>
          </a:xfrm>
          <a:prstGeom prst="rect">
            <a:avLst/>
          </a:prstGeom>
        </p:spPr>
      </p:pic>
      <p:pic>
        <p:nvPicPr>
          <p:cNvPr id="4" name="Picture 3">
            <a:extLst>
              <a:ext uri="{FF2B5EF4-FFF2-40B4-BE49-F238E27FC236}">
                <a16:creationId xmlns:a16="http://schemas.microsoft.com/office/drawing/2014/main" id="{044B945C-75C5-39EC-B4BF-052016BF6D5B}"/>
              </a:ext>
            </a:extLst>
          </p:cNvPr>
          <p:cNvPicPr>
            <a:picLocks noChangeAspect="1"/>
          </p:cNvPicPr>
          <p:nvPr/>
        </p:nvPicPr>
        <p:blipFill>
          <a:blip r:embed="rId3"/>
          <a:stretch>
            <a:fillRect/>
          </a:stretch>
        </p:blipFill>
        <p:spPr>
          <a:xfrm>
            <a:off x="6604720" y="594358"/>
            <a:ext cx="3069283" cy="816429"/>
          </a:xfrm>
          <a:prstGeom prst="rect">
            <a:avLst/>
          </a:prstGeom>
        </p:spPr>
      </p:pic>
    </p:spTree>
    <p:extLst>
      <p:ext uri="{BB962C8B-B14F-4D97-AF65-F5344CB8AC3E}">
        <p14:creationId xmlns:p14="http://schemas.microsoft.com/office/powerpoint/2010/main" val="1552416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C76B7A-8668-4564-A266-98271A4B0E7C}"/>
              </a:ext>
            </a:extLst>
          </p:cNvPr>
          <p:cNvSpPr>
            <a:spLocks noGrp="1"/>
          </p:cNvSpPr>
          <p:nvPr>
            <p:ph type="title"/>
          </p:nvPr>
        </p:nvSpPr>
        <p:spPr>
          <a:xfrm>
            <a:off x="457200" y="594358"/>
            <a:ext cx="3200400" cy="4042955"/>
          </a:xfrm>
        </p:spPr>
        <p:txBody>
          <a:bodyPr>
            <a:normAutofit/>
          </a:bodyPr>
          <a:lstStyle/>
          <a:p>
            <a:r>
              <a:rPr lang="en-US" b="1" dirty="0">
                <a:solidFill>
                  <a:schemeClr val="bg1"/>
                </a:solidFill>
                <a:latin typeface="Garamond" panose="02020404030301010803" pitchFamily="18" charset="0"/>
              </a:rPr>
              <a:t>The Outcome: Property Insurance Intent to Initiate Litigation (PIITIL)</a:t>
            </a:r>
            <a:endParaRPr lang="en-US" dirty="0"/>
          </a:p>
        </p:txBody>
      </p:sp>
      <p:sp>
        <p:nvSpPr>
          <p:cNvPr id="7" name="Text Placeholder 6">
            <a:extLst>
              <a:ext uri="{FF2B5EF4-FFF2-40B4-BE49-F238E27FC236}">
                <a16:creationId xmlns:a16="http://schemas.microsoft.com/office/drawing/2014/main" id="{5C3176CD-C1D5-4774-B633-BE23E2C300B3}"/>
              </a:ext>
            </a:extLst>
          </p:cNvPr>
          <p:cNvSpPr>
            <a:spLocks noGrp="1"/>
          </p:cNvSpPr>
          <p:nvPr>
            <p:ph type="body" sz="half" idx="2"/>
          </p:nvPr>
        </p:nvSpPr>
        <p:spPr>
          <a:xfrm>
            <a:off x="4861773" y="5718949"/>
            <a:ext cx="6555179" cy="892404"/>
          </a:xfrm>
        </p:spPr>
        <p:txBody>
          <a:bodyPr>
            <a:normAutofit/>
          </a:bodyPr>
          <a:lstStyle/>
          <a:p>
            <a:pPr algn="ctr"/>
            <a:endParaRPr lang="en-US" sz="1900" dirty="0">
              <a:solidFill>
                <a:schemeClr val="tx1"/>
              </a:solidFill>
            </a:endParaRPr>
          </a:p>
        </p:txBody>
      </p:sp>
      <p:pic>
        <p:nvPicPr>
          <p:cNvPr id="2" name="Picture 1">
            <a:extLst>
              <a:ext uri="{FF2B5EF4-FFF2-40B4-BE49-F238E27FC236}">
                <a16:creationId xmlns:a16="http://schemas.microsoft.com/office/drawing/2014/main" id="{0824E813-8589-BD89-ADFA-9177F3FB7B9A}"/>
              </a:ext>
            </a:extLst>
          </p:cNvPr>
          <p:cNvPicPr>
            <a:picLocks noChangeAspect="1"/>
          </p:cNvPicPr>
          <p:nvPr/>
        </p:nvPicPr>
        <p:blipFill>
          <a:blip r:embed="rId2"/>
          <a:stretch>
            <a:fillRect/>
          </a:stretch>
        </p:blipFill>
        <p:spPr>
          <a:xfrm>
            <a:off x="6416101" y="706591"/>
            <a:ext cx="3446522" cy="884078"/>
          </a:xfrm>
          <a:prstGeom prst="rect">
            <a:avLst/>
          </a:prstGeom>
        </p:spPr>
      </p:pic>
      <p:pic>
        <p:nvPicPr>
          <p:cNvPr id="8" name="Picture 7">
            <a:extLst>
              <a:ext uri="{FF2B5EF4-FFF2-40B4-BE49-F238E27FC236}">
                <a16:creationId xmlns:a16="http://schemas.microsoft.com/office/drawing/2014/main" id="{94F93091-C436-13DF-823E-514F55BFFB87}"/>
              </a:ext>
            </a:extLst>
          </p:cNvPr>
          <p:cNvPicPr>
            <a:picLocks noChangeAspect="1"/>
          </p:cNvPicPr>
          <p:nvPr/>
        </p:nvPicPr>
        <p:blipFill>
          <a:blip r:embed="rId3"/>
          <a:stretch>
            <a:fillRect/>
          </a:stretch>
        </p:blipFill>
        <p:spPr>
          <a:xfrm>
            <a:off x="4511797" y="1825691"/>
            <a:ext cx="7255130" cy="4616900"/>
          </a:xfrm>
          <a:prstGeom prst="rect">
            <a:avLst/>
          </a:prstGeom>
        </p:spPr>
      </p:pic>
    </p:spTree>
    <p:extLst>
      <p:ext uri="{BB962C8B-B14F-4D97-AF65-F5344CB8AC3E}">
        <p14:creationId xmlns:p14="http://schemas.microsoft.com/office/powerpoint/2010/main" val="1374039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C76B7A-8668-4564-A266-98271A4B0E7C}"/>
              </a:ext>
            </a:extLst>
          </p:cNvPr>
          <p:cNvSpPr>
            <a:spLocks noGrp="1"/>
          </p:cNvSpPr>
          <p:nvPr>
            <p:ph type="title"/>
          </p:nvPr>
        </p:nvSpPr>
        <p:spPr>
          <a:xfrm>
            <a:off x="457200" y="594358"/>
            <a:ext cx="3200400" cy="4042955"/>
          </a:xfrm>
        </p:spPr>
        <p:txBody>
          <a:bodyPr>
            <a:normAutofit/>
          </a:bodyPr>
          <a:lstStyle/>
          <a:p>
            <a:r>
              <a:rPr lang="en-US" b="1" dirty="0">
                <a:solidFill>
                  <a:schemeClr val="bg1"/>
                </a:solidFill>
                <a:latin typeface="Garamond" panose="02020404030301010803" pitchFamily="18" charset="0"/>
              </a:rPr>
              <a:t>The Outcome: Approved Personal Residential Property Average Rates (Excluding Citizens)</a:t>
            </a:r>
            <a:endParaRPr lang="en-US" dirty="0"/>
          </a:p>
        </p:txBody>
      </p:sp>
      <p:sp>
        <p:nvSpPr>
          <p:cNvPr id="7" name="Text Placeholder 6">
            <a:extLst>
              <a:ext uri="{FF2B5EF4-FFF2-40B4-BE49-F238E27FC236}">
                <a16:creationId xmlns:a16="http://schemas.microsoft.com/office/drawing/2014/main" id="{5C3176CD-C1D5-4774-B633-BE23E2C300B3}"/>
              </a:ext>
            </a:extLst>
          </p:cNvPr>
          <p:cNvSpPr>
            <a:spLocks noGrp="1"/>
          </p:cNvSpPr>
          <p:nvPr>
            <p:ph type="body" sz="half" idx="2"/>
          </p:nvPr>
        </p:nvSpPr>
        <p:spPr>
          <a:xfrm>
            <a:off x="4974416" y="5797322"/>
            <a:ext cx="3092758" cy="874189"/>
          </a:xfrm>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mn-ea"/>
                <a:cs typeface="+mn-cs"/>
              </a:rPr>
              <a:t>Effective </a:t>
            </a:r>
            <a:r>
              <a:rPr kumimoji="0" lang="en-US" sz="1800" b="1" i="0" u="none" strike="noStrike" kern="1200" cap="none" spc="0" normalizeH="0" baseline="0" noProof="0" dirty="0">
                <a:ln>
                  <a:noFill/>
                </a:ln>
                <a:solidFill>
                  <a:prstClr val="black"/>
                </a:solidFill>
                <a:effectLst/>
                <a:uLnTx/>
                <a:uFillTx/>
                <a:ea typeface="+mn-ea"/>
                <a:cs typeface="+mn-cs"/>
              </a:rPr>
              <a:t>December 2022, </a:t>
            </a:r>
            <a:r>
              <a:rPr kumimoji="0" lang="en-US" sz="1800" b="0" i="0" u="none" strike="noStrike" kern="1200" cap="none" spc="0" normalizeH="0" baseline="0" noProof="0" dirty="0">
                <a:ln>
                  <a:noFill/>
                </a:ln>
                <a:solidFill>
                  <a:prstClr val="black"/>
                </a:solidFill>
                <a:effectLst/>
                <a:uLnTx/>
                <a:uFillTx/>
                <a:ea typeface="+mn-ea"/>
                <a:cs typeface="+mn-cs"/>
              </a:rPr>
              <a:t>average approved rates were </a:t>
            </a:r>
            <a:r>
              <a:rPr kumimoji="0" lang="en-US" sz="1800" b="1" i="0" u="none" strike="noStrike" kern="1200" cap="none" spc="0" normalizeH="0" baseline="0" noProof="0" dirty="0">
                <a:ln>
                  <a:noFill/>
                </a:ln>
                <a:solidFill>
                  <a:srgbClr val="FF0000"/>
                </a:solidFill>
                <a:effectLst/>
                <a:uLnTx/>
                <a:uFillTx/>
                <a:ea typeface="+mn-ea"/>
                <a:cs typeface="+mn-cs"/>
              </a:rPr>
              <a:t>+21.29%.</a:t>
            </a:r>
          </a:p>
          <a:p>
            <a:pPr algn="ctr"/>
            <a:endParaRPr lang="en-US" sz="1900" dirty="0">
              <a:solidFill>
                <a:schemeClr val="tx1"/>
              </a:solidFill>
            </a:endParaRPr>
          </a:p>
        </p:txBody>
      </p:sp>
      <p:pic>
        <p:nvPicPr>
          <p:cNvPr id="3" name="Picture 2">
            <a:extLst>
              <a:ext uri="{FF2B5EF4-FFF2-40B4-BE49-F238E27FC236}">
                <a16:creationId xmlns:a16="http://schemas.microsoft.com/office/drawing/2014/main" id="{57507932-2B82-9778-5344-BD975DC01DE2}"/>
              </a:ext>
            </a:extLst>
          </p:cNvPr>
          <p:cNvPicPr>
            <a:picLocks noChangeAspect="1"/>
          </p:cNvPicPr>
          <p:nvPr/>
        </p:nvPicPr>
        <p:blipFill>
          <a:blip r:embed="rId2"/>
          <a:stretch>
            <a:fillRect/>
          </a:stretch>
        </p:blipFill>
        <p:spPr>
          <a:xfrm>
            <a:off x="4085565" y="1588909"/>
            <a:ext cx="7781757" cy="4053896"/>
          </a:xfrm>
          <a:prstGeom prst="rect">
            <a:avLst/>
          </a:prstGeom>
        </p:spPr>
      </p:pic>
      <p:sp>
        <p:nvSpPr>
          <p:cNvPr id="6" name="TextBox 5">
            <a:extLst>
              <a:ext uri="{FF2B5EF4-FFF2-40B4-BE49-F238E27FC236}">
                <a16:creationId xmlns:a16="http://schemas.microsoft.com/office/drawing/2014/main" id="{C55E9619-B058-7976-0D93-E8873E4D34DF}"/>
              </a:ext>
            </a:extLst>
          </p:cNvPr>
          <p:cNvSpPr txBox="1"/>
          <p:nvPr/>
        </p:nvSpPr>
        <p:spPr>
          <a:xfrm>
            <a:off x="8300284" y="5797322"/>
            <a:ext cx="304314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mn-ea"/>
                <a:cs typeface="+mn-cs"/>
              </a:rPr>
              <a:t>Effective </a:t>
            </a:r>
            <a:r>
              <a:rPr kumimoji="0" lang="en-US" sz="1800" b="1" i="0" u="none" strike="noStrike" kern="1200" cap="none" spc="0" normalizeH="0" baseline="0" noProof="0" dirty="0">
                <a:ln>
                  <a:noFill/>
                </a:ln>
                <a:solidFill>
                  <a:prstClr val="black"/>
                </a:solidFill>
                <a:effectLst/>
                <a:uLnTx/>
                <a:uFillTx/>
                <a:ea typeface="+mn-ea"/>
                <a:cs typeface="+mn-cs"/>
              </a:rPr>
              <a:t>March 2025, </a:t>
            </a:r>
            <a:r>
              <a:rPr kumimoji="0" lang="en-US" sz="1800" b="0" i="0" u="none" strike="noStrike" kern="1200" cap="none" spc="0" normalizeH="0" baseline="0" noProof="0" dirty="0">
                <a:ln>
                  <a:noFill/>
                </a:ln>
                <a:solidFill>
                  <a:prstClr val="black"/>
                </a:solidFill>
                <a:effectLst/>
                <a:uLnTx/>
                <a:uFillTx/>
                <a:ea typeface="+mn-ea"/>
                <a:cs typeface="+mn-cs"/>
              </a:rPr>
              <a:t>average approved rates were </a:t>
            </a:r>
            <a:r>
              <a:rPr lang="en-US" b="1" dirty="0">
                <a:solidFill>
                  <a:srgbClr val="00B050"/>
                </a:solidFill>
              </a:rPr>
              <a:t>+2.82%.</a:t>
            </a:r>
            <a:endParaRPr kumimoji="0" lang="en-US" sz="1800" b="1" i="0" u="none" strike="noStrike" kern="1200" cap="none" spc="0" normalizeH="0" baseline="0" noProof="0" dirty="0">
              <a:ln>
                <a:noFill/>
              </a:ln>
              <a:solidFill>
                <a:srgbClr val="FF0000"/>
              </a:solidFill>
              <a:effectLst/>
              <a:uLnTx/>
              <a:uFillTx/>
              <a:ea typeface="+mn-ea"/>
              <a:cs typeface="+mn-cs"/>
            </a:endParaRPr>
          </a:p>
        </p:txBody>
      </p:sp>
    </p:spTree>
    <p:extLst>
      <p:ext uri="{BB962C8B-B14F-4D97-AF65-F5344CB8AC3E}">
        <p14:creationId xmlns:p14="http://schemas.microsoft.com/office/powerpoint/2010/main" val="1205389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C76B7A-8668-4564-A266-98271A4B0E7C}"/>
              </a:ext>
            </a:extLst>
          </p:cNvPr>
          <p:cNvSpPr>
            <a:spLocks noGrp="1"/>
          </p:cNvSpPr>
          <p:nvPr>
            <p:ph type="title"/>
          </p:nvPr>
        </p:nvSpPr>
        <p:spPr>
          <a:xfrm>
            <a:off x="457200" y="594358"/>
            <a:ext cx="3200400" cy="4042955"/>
          </a:xfrm>
        </p:spPr>
        <p:txBody>
          <a:bodyPr>
            <a:normAutofit/>
          </a:bodyPr>
          <a:lstStyle/>
          <a:p>
            <a:r>
              <a:rPr lang="en-US" b="1" dirty="0">
                <a:solidFill>
                  <a:schemeClr val="bg1"/>
                </a:solidFill>
                <a:latin typeface="Garamond" panose="02020404030301010803" pitchFamily="18" charset="0"/>
              </a:rPr>
              <a:t>The Outcome: Approved Mobile Home Multi-Peril Average Rates </a:t>
            </a:r>
            <a:endParaRPr lang="en-US" dirty="0"/>
          </a:p>
        </p:txBody>
      </p:sp>
      <p:sp>
        <p:nvSpPr>
          <p:cNvPr id="7" name="Text Placeholder 6">
            <a:extLst>
              <a:ext uri="{FF2B5EF4-FFF2-40B4-BE49-F238E27FC236}">
                <a16:creationId xmlns:a16="http://schemas.microsoft.com/office/drawing/2014/main" id="{5C3176CD-C1D5-4774-B633-BE23E2C300B3}"/>
              </a:ext>
            </a:extLst>
          </p:cNvPr>
          <p:cNvSpPr>
            <a:spLocks noGrp="1"/>
          </p:cNvSpPr>
          <p:nvPr>
            <p:ph type="body" sz="half" idx="2"/>
          </p:nvPr>
        </p:nvSpPr>
        <p:spPr>
          <a:xfrm>
            <a:off x="4974416" y="5797322"/>
            <a:ext cx="3092758" cy="874189"/>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mn-ea"/>
                <a:cs typeface="+mn-cs"/>
              </a:rPr>
              <a:t>Effective </a:t>
            </a:r>
            <a:r>
              <a:rPr kumimoji="0" lang="en-US" sz="1800" b="1" i="0" u="none" strike="noStrike" kern="1200" cap="none" spc="0" normalizeH="0" baseline="0" noProof="0" dirty="0">
                <a:ln>
                  <a:noFill/>
                </a:ln>
                <a:solidFill>
                  <a:prstClr val="black"/>
                </a:solidFill>
                <a:effectLst/>
                <a:uLnTx/>
                <a:uFillTx/>
                <a:ea typeface="+mn-ea"/>
                <a:cs typeface="+mn-cs"/>
              </a:rPr>
              <a:t>January 2023, </a:t>
            </a:r>
            <a:r>
              <a:rPr kumimoji="0" lang="en-US" sz="1800" b="0" i="0" u="none" strike="noStrike" kern="1200" cap="none" spc="0" normalizeH="0" baseline="0" noProof="0" dirty="0">
                <a:ln>
                  <a:noFill/>
                </a:ln>
                <a:solidFill>
                  <a:prstClr val="black"/>
                </a:solidFill>
                <a:effectLst/>
                <a:uLnTx/>
                <a:uFillTx/>
                <a:ea typeface="+mn-ea"/>
                <a:cs typeface="+mn-cs"/>
              </a:rPr>
              <a:t>average approved rates were </a:t>
            </a:r>
            <a:r>
              <a:rPr kumimoji="0" lang="en-US" sz="1800" b="1" i="0" u="none" strike="noStrike" kern="1200" cap="none" spc="0" normalizeH="0" baseline="0" noProof="0" dirty="0">
                <a:ln>
                  <a:noFill/>
                </a:ln>
                <a:solidFill>
                  <a:srgbClr val="FF0000"/>
                </a:solidFill>
                <a:effectLst/>
                <a:uLnTx/>
                <a:uFillTx/>
                <a:ea typeface="+mn-ea"/>
                <a:cs typeface="+mn-cs"/>
              </a:rPr>
              <a:t>+</a:t>
            </a:r>
            <a:r>
              <a:rPr lang="en-US" sz="1800" b="1" dirty="0">
                <a:solidFill>
                  <a:srgbClr val="FF0000"/>
                </a:solidFill>
              </a:rPr>
              <a:t>14.33</a:t>
            </a:r>
            <a:r>
              <a:rPr kumimoji="0" lang="en-US" sz="1800" b="1" i="0" u="none" strike="noStrike" kern="1200" cap="none" spc="0" normalizeH="0" baseline="0" noProof="0" dirty="0">
                <a:ln>
                  <a:noFill/>
                </a:ln>
                <a:solidFill>
                  <a:srgbClr val="FF0000"/>
                </a:solidFill>
                <a:effectLst/>
                <a:uLnTx/>
                <a:uFillTx/>
                <a:ea typeface="+mn-ea"/>
                <a:cs typeface="+mn-cs"/>
              </a:rPr>
              <a:t>%.</a:t>
            </a:r>
          </a:p>
          <a:p>
            <a:pPr algn="ctr"/>
            <a:endParaRPr lang="en-US" sz="1900" dirty="0">
              <a:solidFill>
                <a:schemeClr val="tx1"/>
              </a:solidFill>
            </a:endParaRPr>
          </a:p>
        </p:txBody>
      </p:sp>
      <p:pic>
        <p:nvPicPr>
          <p:cNvPr id="3" name="Picture 2">
            <a:extLst>
              <a:ext uri="{FF2B5EF4-FFF2-40B4-BE49-F238E27FC236}">
                <a16:creationId xmlns:a16="http://schemas.microsoft.com/office/drawing/2014/main" id="{57507932-2B82-9778-5344-BD975DC01DE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14602" y="1588909"/>
            <a:ext cx="7723683" cy="4053896"/>
          </a:xfrm>
          <a:prstGeom prst="rect">
            <a:avLst/>
          </a:prstGeom>
        </p:spPr>
      </p:pic>
      <p:sp>
        <p:nvSpPr>
          <p:cNvPr id="6" name="TextBox 5">
            <a:extLst>
              <a:ext uri="{FF2B5EF4-FFF2-40B4-BE49-F238E27FC236}">
                <a16:creationId xmlns:a16="http://schemas.microsoft.com/office/drawing/2014/main" id="{C55E9619-B058-7976-0D93-E8873E4D34DF}"/>
              </a:ext>
            </a:extLst>
          </p:cNvPr>
          <p:cNvSpPr txBox="1"/>
          <p:nvPr/>
        </p:nvSpPr>
        <p:spPr>
          <a:xfrm>
            <a:off x="8300284" y="5797322"/>
            <a:ext cx="3043149"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mn-ea"/>
                <a:cs typeface="+mn-cs"/>
              </a:rPr>
              <a:t>Effective </a:t>
            </a:r>
            <a:r>
              <a:rPr kumimoji="0" lang="en-US" sz="1800" b="1" i="0" u="none" strike="noStrike" kern="1200" cap="none" spc="0" normalizeH="0" baseline="0" noProof="0" dirty="0">
                <a:ln>
                  <a:noFill/>
                </a:ln>
                <a:solidFill>
                  <a:prstClr val="black"/>
                </a:solidFill>
                <a:effectLst/>
                <a:uLnTx/>
                <a:uFillTx/>
                <a:ea typeface="+mn-ea"/>
                <a:cs typeface="+mn-cs"/>
              </a:rPr>
              <a:t>December 2024, </a:t>
            </a:r>
            <a:r>
              <a:rPr kumimoji="0" lang="en-US" sz="1800" b="0" i="0" u="none" strike="noStrike" kern="1200" cap="none" spc="0" normalizeH="0" baseline="0" noProof="0" dirty="0">
                <a:ln>
                  <a:noFill/>
                </a:ln>
                <a:solidFill>
                  <a:prstClr val="black"/>
                </a:solidFill>
                <a:effectLst/>
                <a:uLnTx/>
                <a:uFillTx/>
                <a:ea typeface="+mn-ea"/>
                <a:cs typeface="+mn-cs"/>
              </a:rPr>
              <a:t>average approved rates were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ea typeface="+mn-ea"/>
                <a:cs typeface="+mn-cs"/>
              </a:rPr>
              <a:t>-4.50</a:t>
            </a:r>
            <a:r>
              <a:rPr lang="en-US" b="1" dirty="0">
                <a:solidFill>
                  <a:srgbClr val="00B050"/>
                </a:solidFill>
              </a:rPr>
              <a:t>%.</a:t>
            </a:r>
            <a:endParaRPr kumimoji="0" lang="en-US" sz="1800" b="1" i="0" u="none" strike="noStrike" kern="1200" cap="none" spc="0" normalizeH="0" baseline="0" noProof="0" dirty="0">
              <a:ln>
                <a:noFill/>
              </a:ln>
              <a:solidFill>
                <a:srgbClr val="FF0000"/>
              </a:solidFill>
              <a:effectLst/>
              <a:uLnTx/>
              <a:uFillTx/>
              <a:ea typeface="+mn-ea"/>
              <a:cs typeface="+mn-cs"/>
            </a:endParaRPr>
          </a:p>
        </p:txBody>
      </p:sp>
    </p:spTree>
    <p:extLst>
      <p:ext uri="{BB962C8B-B14F-4D97-AF65-F5344CB8AC3E}">
        <p14:creationId xmlns:p14="http://schemas.microsoft.com/office/powerpoint/2010/main" val="2807197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C76B7A-8668-4564-A266-98271A4B0E7C}"/>
              </a:ext>
            </a:extLst>
          </p:cNvPr>
          <p:cNvSpPr>
            <a:spLocks noGrp="1"/>
          </p:cNvSpPr>
          <p:nvPr>
            <p:ph type="title"/>
          </p:nvPr>
        </p:nvSpPr>
        <p:spPr>
          <a:xfrm>
            <a:off x="457200" y="594358"/>
            <a:ext cx="3200400" cy="4042955"/>
          </a:xfrm>
        </p:spPr>
        <p:txBody>
          <a:bodyPr>
            <a:normAutofit/>
          </a:bodyPr>
          <a:lstStyle/>
          <a:p>
            <a:r>
              <a:rPr lang="en-US" b="1" dirty="0">
                <a:solidFill>
                  <a:schemeClr val="bg1"/>
                </a:solidFill>
                <a:latin typeface="Garamond" panose="02020404030301010803" pitchFamily="18" charset="0"/>
              </a:rPr>
              <a:t>The Outcome: Approved Private Passenger (Autos Only) Average Rates</a:t>
            </a:r>
            <a:endParaRPr lang="en-US" dirty="0"/>
          </a:p>
        </p:txBody>
      </p:sp>
      <p:sp>
        <p:nvSpPr>
          <p:cNvPr id="7" name="Text Placeholder 6">
            <a:extLst>
              <a:ext uri="{FF2B5EF4-FFF2-40B4-BE49-F238E27FC236}">
                <a16:creationId xmlns:a16="http://schemas.microsoft.com/office/drawing/2014/main" id="{5C3176CD-C1D5-4774-B633-BE23E2C300B3}"/>
              </a:ext>
            </a:extLst>
          </p:cNvPr>
          <p:cNvSpPr>
            <a:spLocks noGrp="1"/>
          </p:cNvSpPr>
          <p:nvPr>
            <p:ph type="body" sz="half" idx="2"/>
          </p:nvPr>
        </p:nvSpPr>
        <p:spPr>
          <a:xfrm>
            <a:off x="4974416" y="5797322"/>
            <a:ext cx="3092758" cy="874189"/>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mn-ea"/>
                <a:cs typeface="+mn-cs"/>
              </a:rPr>
              <a:t>Effective </a:t>
            </a:r>
            <a:r>
              <a:rPr lang="en-US" sz="1800" b="1" dirty="0">
                <a:solidFill>
                  <a:prstClr val="black"/>
                </a:solidFill>
              </a:rPr>
              <a:t>January 2023</a:t>
            </a:r>
            <a:r>
              <a:rPr kumimoji="0" lang="en-US" sz="1800" b="1"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a:ln>
                  <a:noFill/>
                </a:ln>
                <a:solidFill>
                  <a:prstClr val="black"/>
                </a:solidFill>
                <a:effectLst/>
                <a:uLnTx/>
                <a:uFillTx/>
                <a:ea typeface="+mn-ea"/>
                <a:cs typeface="+mn-cs"/>
              </a:rPr>
              <a:t>average approved rates were </a:t>
            </a:r>
            <a:r>
              <a:rPr kumimoji="0" lang="en-US" sz="1800" b="1" i="0" u="none" strike="noStrike" kern="1200" cap="none" spc="0" normalizeH="0" baseline="0" noProof="0" dirty="0">
                <a:ln>
                  <a:noFill/>
                </a:ln>
                <a:solidFill>
                  <a:srgbClr val="FF0000"/>
                </a:solidFill>
                <a:effectLst/>
                <a:uLnTx/>
                <a:uFillTx/>
                <a:ea typeface="+mn-ea"/>
                <a:cs typeface="+mn-cs"/>
              </a:rPr>
              <a:t>+</a:t>
            </a:r>
            <a:r>
              <a:rPr lang="en-US" sz="1800" b="1" dirty="0">
                <a:solidFill>
                  <a:srgbClr val="FF0000"/>
                </a:solidFill>
              </a:rPr>
              <a:t>14.23</a:t>
            </a:r>
            <a:r>
              <a:rPr kumimoji="0" lang="en-US" sz="1800" b="1" i="0" u="none" strike="noStrike" kern="1200" cap="none" spc="0" normalizeH="0" baseline="0" noProof="0" dirty="0">
                <a:ln>
                  <a:noFill/>
                </a:ln>
                <a:solidFill>
                  <a:srgbClr val="FF0000"/>
                </a:solidFill>
                <a:effectLst/>
                <a:uLnTx/>
                <a:uFillTx/>
                <a:ea typeface="+mn-ea"/>
                <a:cs typeface="+mn-cs"/>
              </a:rPr>
              <a:t>%.</a:t>
            </a:r>
          </a:p>
          <a:p>
            <a:pPr algn="ctr"/>
            <a:endParaRPr lang="en-US" sz="1900" dirty="0">
              <a:solidFill>
                <a:schemeClr val="tx1"/>
              </a:solidFill>
            </a:endParaRPr>
          </a:p>
        </p:txBody>
      </p:sp>
      <p:pic>
        <p:nvPicPr>
          <p:cNvPr id="3" name="Picture 2">
            <a:extLst>
              <a:ext uri="{FF2B5EF4-FFF2-40B4-BE49-F238E27FC236}">
                <a16:creationId xmlns:a16="http://schemas.microsoft.com/office/drawing/2014/main" id="{57507932-2B82-9778-5344-BD975DC01DE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94745" y="1588909"/>
            <a:ext cx="7563396" cy="4053896"/>
          </a:xfrm>
          <a:prstGeom prst="rect">
            <a:avLst/>
          </a:prstGeom>
        </p:spPr>
      </p:pic>
      <p:sp>
        <p:nvSpPr>
          <p:cNvPr id="6" name="TextBox 5">
            <a:extLst>
              <a:ext uri="{FF2B5EF4-FFF2-40B4-BE49-F238E27FC236}">
                <a16:creationId xmlns:a16="http://schemas.microsoft.com/office/drawing/2014/main" id="{C55E9619-B058-7976-0D93-E8873E4D34DF}"/>
              </a:ext>
            </a:extLst>
          </p:cNvPr>
          <p:cNvSpPr txBox="1"/>
          <p:nvPr/>
        </p:nvSpPr>
        <p:spPr>
          <a:xfrm>
            <a:off x="8300284" y="5797322"/>
            <a:ext cx="304314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mn-ea"/>
                <a:cs typeface="+mn-cs"/>
              </a:rPr>
              <a:t>Effective </a:t>
            </a:r>
            <a:r>
              <a:rPr kumimoji="0" lang="en-US" sz="1800" b="1" i="0" u="none" strike="noStrike" kern="1200" cap="none" spc="0" normalizeH="0" baseline="0" noProof="0" dirty="0">
                <a:ln>
                  <a:noFill/>
                </a:ln>
                <a:solidFill>
                  <a:prstClr val="black"/>
                </a:solidFill>
                <a:effectLst/>
                <a:uLnTx/>
                <a:uFillTx/>
                <a:ea typeface="+mn-ea"/>
                <a:cs typeface="+mn-cs"/>
              </a:rPr>
              <a:t>March 2025, </a:t>
            </a:r>
            <a:r>
              <a:rPr kumimoji="0" lang="en-US" sz="1800" b="0" i="0" u="none" strike="noStrike" kern="1200" cap="none" spc="0" normalizeH="0" baseline="0" noProof="0" dirty="0">
                <a:ln>
                  <a:noFill/>
                </a:ln>
                <a:solidFill>
                  <a:prstClr val="black"/>
                </a:solidFill>
                <a:effectLst/>
                <a:uLnTx/>
                <a:uFillTx/>
                <a:ea typeface="+mn-ea"/>
                <a:cs typeface="+mn-cs"/>
              </a:rPr>
              <a:t>average approved rates were </a:t>
            </a:r>
            <a:r>
              <a:rPr kumimoji="0" lang="en-US" sz="1800" b="1" i="0" u="none" strike="noStrike" kern="1200" cap="none" spc="0" normalizeH="0" baseline="0" noProof="0" dirty="0">
                <a:ln>
                  <a:noFill/>
                </a:ln>
                <a:solidFill>
                  <a:srgbClr val="00B050"/>
                </a:solidFill>
                <a:effectLst/>
                <a:uLnTx/>
                <a:uFillTx/>
                <a:ea typeface="+mn-ea"/>
                <a:cs typeface="+mn-cs"/>
              </a:rPr>
              <a:t>-0.51</a:t>
            </a:r>
            <a:r>
              <a:rPr lang="en-US" b="1" dirty="0">
                <a:solidFill>
                  <a:srgbClr val="00B050"/>
                </a:solidFill>
              </a:rPr>
              <a:t>%.</a:t>
            </a:r>
            <a:endParaRPr kumimoji="0" lang="en-US" sz="1800" b="1" i="0" u="none" strike="noStrike" kern="1200" cap="none" spc="0" normalizeH="0" baseline="0" noProof="0" dirty="0">
              <a:ln>
                <a:noFill/>
              </a:ln>
              <a:solidFill>
                <a:srgbClr val="FF0000"/>
              </a:solidFill>
              <a:effectLst/>
              <a:uLnTx/>
              <a:uFillTx/>
              <a:ea typeface="+mn-ea"/>
              <a:cs typeface="+mn-cs"/>
            </a:endParaRPr>
          </a:p>
        </p:txBody>
      </p:sp>
    </p:spTree>
    <p:extLst>
      <p:ext uri="{BB962C8B-B14F-4D97-AF65-F5344CB8AC3E}">
        <p14:creationId xmlns:p14="http://schemas.microsoft.com/office/powerpoint/2010/main" val="367110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976E42-A0B2-21ED-3156-C51A1E984D54}"/>
              </a:ext>
            </a:extLst>
          </p:cNvPr>
          <p:cNvSpPr>
            <a:spLocks noGrp="1"/>
          </p:cNvSpPr>
          <p:nvPr>
            <p:ph type="sldNum" sz="quarter" idx="12"/>
          </p:nvPr>
        </p:nvSpPr>
        <p:spPr>
          <a:xfrm>
            <a:off x="10790581" y="6482086"/>
            <a:ext cx="1312025" cy="365125"/>
          </a:xfrm>
        </p:spPr>
        <p:txBody>
          <a:bodyPr/>
          <a:lstStyle/>
          <a:p>
            <a:r>
              <a:rPr lang="en-US" dirty="0"/>
              <a:t>3</a:t>
            </a:r>
          </a:p>
        </p:txBody>
      </p:sp>
      <p:sp>
        <p:nvSpPr>
          <p:cNvPr id="2" name="Title 1">
            <a:extLst>
              <a:ext uri="{FF2B5EF4-FFF2-40B4-BE49-F238E27FC236}">
                <a16:creationId xmlns:a16="http://schemas.microsoft.com/office/drawing/2014/main" id="{2808636D-7EDE-4531-9A0C-9CE9974FC9B6}"/>
              </a:ext>
            </a:extLst>
          </p:cNvPr>
          <p:cNvSpPr>
            <a:spLocks noGrp="1"/>
          </p:cNvSpPr>
          <p:nvPr>
            <p:ph type="title" idx="4294967295"/>
          </p:nvPr>
        </p:nvSpPr>
        <p:spPr>
          <a:xfrm>
            <a:off x="0" y="593725"/>
            <a:ext cx="3200400" cy="3248025"/>
          </a:xfrm>
        </p:spPr>
        <p:txBody>
          <a:bodyPr/>
          <a:lstStyle/>
          <a:p>
            <a:r>
              <a:rPr lang="en-US" dirty="0"/>
              <a:t>The Outcome:</a:t>
            </a:r>
          </a:p>
        </p:txBody>
      </p:sp>
      <p:sp>
        <p:nvSpPr>
          <p:cNvPr id="6" name="Content Placeholder 6">
            <a:extLst>
              <a:ext uri="{FF2B5EF4-FFF2-40B4-BE49-F238E27FC236}">
                <a16:creationId xmlns:a16="http://schemas.microsoft.com/office/drawing/2014/main" id="{FF848E21-60E4-48EA-895C-E47C55BCAF20}"/>
              </a:ext>
            </a:extLst>
          </p:cNvPr>
          <p:cNvSpPr>
            <a:spLocks noGrp="1"/>
          </p:cNvSpPr>
          <p:nvPr>
            <p:ph idx="4294967295"/>
          </p:nvPr>
        </p:nvSpPr>
        <p:spPr>
          <a:xfrm>
            <a:off x="2860589" y="278027"/>
            <a:ext cx="8991600" cy="5931994"/>
          </a:xfrm>
        </p:spPr>
        <p:txBody>
          <a:bodyPr>
            <a:normAutofit/>
          </a:bodyPr>
          <a:lstStyle/>
          <a:p>
            <a:pPr marL="171450" indent="-171450">
              <a:buFont typeface="Arial" panose="020B0604020202020204" pitchFamily="34" charset="0"/>
              <a:buChar char="•"/>
            </a:pPr>
            <a:endParaRPr lang="en-US" sz="2400" dirty="0"/>
          </a:p>
          <a:p>
            <a:pPr marL="171450" indent="-171450">
              <a:buFont typeface="Arial" panose="020B0604020202020204" pitchFamily="34" charset="0"/>
              <a:buChar char="•"/>
            </a:pPr>
            <a:endParaRPr lang="en-US" sz="2400" dirty="0"/>
          </a:p>
          <a:p>
            <a:pPr marL="0" indent="0">
              <a:buNone/>
            </a:pPr>
            <a:endParaRPr lang="en-US" sz="2400" dirty="0"/>
          </a:p>
          <a:p>
            <a:pPr marL="171450" indent="-171450">
              <a:buFont typeface="Arial" panose="020B0604020202020204" pitchFamily="34" charset="0"/>
              <a:buChar char="•"/>
            </a:pPr>
            <a:r>
              <a:rPr lang="en-US" sz="2400" dirty="0"/>
              <a:t>Following these historic legislative reforms to strengthen Florida’s insurance market, OIR has approved </a:t>
            </a:r>
            <a:r>
              <a:rPr lang="en-US" sz="2400" b="1" dirty="0"/>
              <a:t>eleven</a:t>
            </a:r>
            <a:r>
              <a:rPr lang="en-US" sz="2400" dirty="0"/>
              <a:t> additional property &amp; casualty insurers to enter Florida’s market.</a:t>
            </a:r>
          </a:p>
          <a:p>
            <a:pPr marL="171450" indent="-171450">
              <a:buFont typeface="Arial" panose="020B0604020202020204" pitchFamily="34" charset="0"/>
              <a:buChar char="•"/>
            </a:pPr>
            <a:r>
              <a:rPr lang="en-US" sz="2400" b="1" dirty="0">
                <a:solidFill>
                  <a:schemeClr val="accent2"/>
                </a:solidFill>
              </a:rPr>
              <a:t>Property Claims Life Cycle Report (PCLR)</a:t>
            </a:r>
          </a:p>
          <a:p>
            <a:pPr marL="464058" lvl="1" indent="-171450">
              <a:buFont typeface="Arial" panose="020B0604020202020204" pitchFamily="34" charset="0"/>
              <a:buChar char="•"/>
            </a:pPr>
            <a:r>
              <a:rPr lang="en-US" sz="2400" dirty="0"/>
              <a:t>Non-catastrophe claims reduced (-7.26%) from 2022 to 2023. </a:t>
            </a:r>
          </a:p>
          <a:p>
            <a:pPr marL="464058" lvl="1" indent="-171450">
              <a:buFont typeface="Arial" panose="020B0604020202020204" pitchFamily="34" charset="0"/>
              <a:buChar char="•"/>
            </a:pPr>
            <a:r>
              <a:rPr lang="en-US" sz="2400" dirty="0"/>
              <a:t>Total loss adjustment expenses (LAE) paid for claims closed in 2023: $1.9 Billion</a:t>
            </a:r>
          </a:p>
          <a:p>
            <a:pPr marL="292608" lvl="1" indent="0">
              <a:buNone/>
            </a:pPr>
            <a:endParaRPr lang="en-US" sz="2200" b="1" dirty="0">
              <a:solidFill>
                <a:schemeClr val="accent2"/>
              </a:solidFill>
            </a:endParaRPr>
          </a:p>
          <a:p>
            <a:pPr marL="0" indent="0">
              <a:buNone/>
            </a:pPr>
            <a:endParaRPr lang="en-US" sz="2400" dirty="0"/>
          </a:p>
        </p:txBody>
      </p:sp>
      <p:cxnSp>
        <p:nvCxnSpPr>
          <p:cNvPr id="5" name="Straight Connector 4">
            <a:extLst>
              <a:ext uri="{FF2B5EF4-FFF2-40B4-BE49-F238E27FC236}">
                <a16:creationId xmlns:a16="http://schemas.microsoft.com/office/drawing/2014/main" id="{8395BB5E-A69E-4597-BED8-49E828E1D355}"/>
              </a:ext>
            </a:extLst>
          </p:cNvPr>
          <p:cNvCxnSpPr>
            <a:cxnSpLocks/>
          </p:cNvCxnSpPr>
          <p:nvPr/>
        </p:nvCxnSpPr>
        <p:spPr>
          <a:xfrm>
            <a:off x="2581275" y="152400"/>
            <a:ext cx="0" cy="60102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478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D222AA-B67D-46CA-81E5-4C4B7314ABBD}"/>
              </a:ext>
            </a:extLst>
          </p:cNvPr>
          <p:cNvSpPr>
            <a:spLocks noGrp="1"/>
          </p:cNvSpPr>
          <p:nvPr>
            <p:ph type="title"/>
          </p:nvPr>
        </p:nvSpPr>
        <p:spPr/>
        <p:txBody>
          <a:bodyPr>
            <a:noAutofit/>
          </a:bodyPr>
          <a:lstStyle/>
          <a:p>
            <a:r>
              <a:rPr lang="en-US" sz="4000" dirty="0"/>
              <a:t>Contact Information</a:t>
            </a:r>
          </a:p>
        </p:txBody>
      </p:sp>
      <p:sp>
        <p:nvSpPr>
          <p:cNvPr id="6" name="Content Placeholder 2">
            <a:extLst>
              <a:ext uri="{FF2B5EF4-FFF2-40B4-BE49-F238E27FC236}">
                <a16:creationId xmlns:a16="http://schemas.microsoft.com/office/drawing/2014/main" id="{367B2DEB-A66B-4B41-8123-DBACA1C33282}"/>
              </a:ext>
            </a:extLst>
          </p:cNvPr>
          <p:cNvSpPr txBox="1">
            <a:spLocks noGrp="1"/>
          </p:cNvSpPr>
          <p:nvPr>
            <p:ph idx="1"/>
          </p:nvPr>
        </p:nvSpPr>
        <p:spPr>
          <a:xfrm>
            <a:off x="1096963" y="1846263"/>
            <a:ext cx="10058400" cy="40227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Helvetica" panose="020B0604020202020204" pitchFamily="34" charset="0"/>
                <a:ea typeface="+mn-ea"/>
                <a:cs typeface="Helvetica"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en-US" sz="2200" b="1" dirty="0">
              <a:latin typeface="Garamond" panose="02020404030301010803" pitchFamily="18" charset="0"/>
              <a:cs typeface="Times New Roman" pitchFamily="18" charset="0"/>
            </a:endParaRPr>
          </a:p>
          <a:p>
            <a:pPr marL="0" indent="0" algn="ctr">
              <a:spcBef>
                <a:spcPts val="0"/>
              </a:spcBef>
              <a:buNone/>
            </a:pPr>
            <a:r>
              <a:rPr lang="en-US" sz="2200" b="1" dirty="0">
                <a:solidFill>
                  <a:schemeClr val="bg2">
                    <a:lumMod val="75000"/>
                  </a:schemeClr>
                </a:solidFill>
                <a:latin typeface="Garamond" panose="02020404030301010803" pitchFamily="18" charset="0"/>
                <a:cs typeface="Times New Roman" pitchFamily="18" charset="0"/>
              </a:rPr>
              <a:t>Kevin Jacobs, Chief of Staff</a:t>
            </a:r>
          </a:p>
          <a:p>
            <a:pPr marL="0" indent="0" algn="ctr">
              <a:spcBef>
                <a:spcPts val="0"/>
              </a:spcBef>
              <a:buNone/>
            </a:pPr>
            <a:r>
              <a:rPr lang="en-US" sz="2200" dirty="0">
                <a:solidFill>
                  <a:schemeClr val="bg2">
                    <a:lumMod val="75000"/>
                  </a:schemeClr>
                </a:solidFill>
                <a:latin typeface="Garamond" panose="02020404030301010803" pitchFamily="18" charset="0"/>
                <a:cs typeface="Times New Roman" pitchFamily="18" charset="0"/>
              </a:rPr>
              <a:t>Kevin.Jacobs@floir.com</a:t>
            </a:r>
            <a:br>
              <a:rPr lang="en-US" sz="2200" b="1" dirty="0">
                <a:solidFill>
                  <a:schemeClr val="bg2">
                    <a:lumMod val="75000"/>
                  </a:schemeClr>
                </a:solidFill>
                <a:latin typeface="Garamond" panose="02020404030301010803" pitchFamily="18" charset="0"/>
                <a:cs typeface="Times New Roman" pitchFamily="18" charset="0"/>
              </a:rPr>
            </a:br>
            <a:r>
              <a:rPr lang="en-US" sz="2200" dirty="0">
                <a:solidFill>
                  <a:schemeClr val="bg2">
                    <a:lumMod val="75000"/>
                  </a:schemeClr>
                </a:solidFill>
                <a:latin typeface="Garamond" panose="02020404030301010803" pitchFamily="18" charset="0"/>
                <a:cs typeface="Times New Roman" pitchFamily="18" charset="0"/>
              </a:rPr>
              <a:t>(850) 413-5011</a:t>
            </a:r>
          </a:p>
          <a:p>
            <a:pPr marL="0" indent="0" algn="ctr">
              <a:spcBef>
                <a:spcPts val="0"/>
              </a:spcBef>
              <a:buNone/>
            </a:pPr>
            <a:endParaRPr lang="en-US" sz="2200" b="1" dirty="0">
              <a:solidFill>
                <a:schemeClr val="bg2">
                  <a:lumMod val="75000"/>
                </a:schemeClr>
              </a:solidFill>
              <a:latin typeface="Garamond" panose="02020404030301010803" pitchFamily="18" charset="0"/>
              <a:cs typeface="Times New Roman" pitchFamily="18" charset="0"/>
            </a:endParaRPr>
          </a:p>
          <a:p>
            <a:pPr marL="0" indent="0" algn="ctr">
              <a:spcBef>
                <a:spcPts val="0"/>
              </a:spcBef>
              <a:buNone/>
            </a:pPr>
            <a:r>
              <a:rPr lang="en-US" sz="2200" b="1" dirty="0">
                <a:solidFill>
                  <a:schemeClr val="bg2">
                    <a:lumMod val="75000"/>
                  </a:schemeClr>
                </a:solidFill>
                <a:latin typeface="Garamond" panose="02020404030301010803" pitchFamily="18" charset="0"/>
                <a:cs typeface="Times New Roman" pitchFamily="18" charset="0"/>
              </a:rPr>
              <a:t>Seth Stubbs, Director of Legislative and Cabinet Affairs</a:t>
            </a:r>
          </a:p>
          <a:p>
            <a:pPr marL="0" indent="0" algn="ctr">
              <a:spcBef>
                <a:spcPts val="0"/>
              </a:spcBef>
              <a:buNone/>
            </a:pPr>
            <a:r>
              <a:rPr lang="en-US" sz="2200" dirty="0">
                <a:solidFill>
                  <a:schemeClr val="bg2">
                    <a:lumMod val="75000"/>
                  </a:schemeClr>
                </a:solidFill>
                <a:latin typeface="Garamond" panose="02020404030301010803" pitchFamily="18" charset="0"/>
                <a:cs typeface="Times New Roman" pitchFamily="18" charset="0"/>
              </a:rPr>
              <a:t>Seth.Stubbs@floir.com</a:t>
            </a:r>
            <a:br>
              <a:rPr lang="en-US" sz="2200" b="1" dirty="0">
                <a:solidFill>
                  <a:schemeClr val="bg2">
                    <a:lumMod val="75000"/>
                  </a:schemeClr>
                </a:solidFill>
                <a:latin typeface="Garamond" panose="02020404030301010803" pitchFamily="18" charset="0"/>
                <a:cs typeface="Times New Roman" pitchFamily="18" charset="0"/>
              </a:rPr>
            </a:br>
            <a:r>
              <a:rPr lang="en-US" sz="2200" dirty="0">
                <a:solidFill>
                  <a:schemeClr val="bg2">
                    <a:lumMod val="75000"/>
                  </a:schemeClr>
                </a:solidFill>
                <a:latin typeface="Garamond" panose="02020404030301010803" pitchFamily="18" charset="0"/>
                <a:cs typeface="Times New Roman" pitchFamily="18" charset="0"/>
              </a:rPr>
              <a:t>(850) 413-2427</a:t>
            </a:r>
          </a:p>
          <a:p>
            <a:pPr marL="0" indent="0" algn="ctr">
              <a:spcBef>
                <a:spcPts val="0"/>
              </a:spcBef>
              <a:buNone/>
            </a:pPr>
            <a:endParaRPr lang="en-US" b="1" dirty="0">
              <a:solidFill>
                <a:schemeClr val="bg2">
                  <a:lumMod val="75000"/>
                </a:schemeClr>
              </a:solidFill>
              <a:latin typeface="Garamond" panose="02020404030301010803" pitchFamily="18" charset="0"/>
              <a:cs typeface="Times New Roman" pitchFamily="18" charset="0"/>
            </a:endParaRPr>
          </a:p>
          <a:p>
            <a:pPr marL="0" indent="0" algn="ctr">
              <a:buNone/>
            </a:pPr>
            <a:r>
              <a:rPr lang="en-US" dirty="0">
                <a:solidFill>
                  <a:schemeClr val="bg2">
                    <a:lumMod val="75000"/>
                  </a:schemeClr>
                </a:solidFill>
                <a:latin typeface="Garamond" panose="02020404030301010803" pitchFamily="18" charset="0"/>
              </a:rPr>
              <a:t>For more information visit </a:t>
            </a:r>
            <a:r>
              <a:rPr lang="en-US" dirty="0">
                <a:solidFill>
                  <a:schemeClr val="bg2">
                    <a:lumMod val="75000"/>
                  </a:schemeClr>
                </a:solidFill>
                <a:latin typeface="Garamond" panose="02020404030301010803" pitchFamily="18" charset="0"/>
                <a:hlinkClick r:id="rId2">
                  <a:extLst>
                    <a:ext uri="{A12FA001-AC4F-418D-AE19-62706E023703}">
                      <ahyp:hlinkClr xmlns:ahyp="http://schemas.microsoft.com/office/drawing/2018/hyperlinkcolor" val="tx"/>
                    </a:ext>
                  </a:extLst>
                </a:hlinkClick>
              </a:rPr>
              <a:t>www.floir.com</a:t>
            </a:r>
            <a:r>
              <a:rPr lang="en-US" dirty="0">
                <a:solidFill>
                  <a:schemeClr val="bg2">
                    <a:lumMod val="75000"/>
                  </a:schemeClr>
                </a:solidFill>
                <a:latin typeface="Garamond" panose="02020404030301010803" pitchFamily="18" charset="0"/>
              </a:rPr>
              <a:t>.</a:t>
            </a:r>
            <a:endParaRPr lang="en-US" b="1" dirty="0">
              <a:solidFill>
                <a:schemeClr val="bg2">
                  <a:lumMod val="75000"/>
                </a:schemeClr>
              </a:solidFill>
              <a:latin typeface="Garamond" panose="02020404030301010803" pitchFamily="18" charset="0"/>
              <a:cs typeface="Times New Roman" pitchFamily="18" charset="0"/>
            </a:endParaRPr>
          </a:p>
          <a:p>
            <a:pPr marL="0" indent="0">
              <a:buNone/>
            </a:pPr>
            <a:endParaRPr lang="en-US" dirty="0"/>
          </a:p>
        </p:txBody>
      </p:sp>
      <p:sp>
        <p:nvSpPr>
          <p:cNvPr id="3" name="TextBox 2">
            <a:extLst>
              <a:ext uri="{FF2B5EF4-FFF2-40B4-BE49-F238E27FC236}">
                <a16:creationId xmlns:a16="http://schemas.microsoft.com/office/drawing/2014/main" id="{6027BA38-58AA-C4AC-6051-023078A31D9E}"/>
              </a:ext>
            </a:extLst>
          </p:cNvPr>
          <p:cNvSpPr txBox="1"/>
          <p:nvPr/>
        </p:nvSpPr>
        <p:spPr>
          <a:xfrm>
            <a:off x="3671502" y="3244334"/>
            <a:ext cx="6094970" cy="369332"/>
          </a:xfrm>
          <a:prstGeom prst="rect">
            <a:avLst/>
          </a:prstGeom>
          <a:noFill/>
        </p:spPr>
        <p:txBody>
          <a:bodyPr wrap="square">
            <a:spAutoFit/>
          </a:bodyPr>
          <a:lstStyle/>
          <a:p>
            <a:r>
              <a:rPr lang="en-US" dirty="0"/>
              <a:t> </a:t>
            </a:r>
          </a:p>
        </p:txBody>
      </p:sp>
    </p:spTree>
    <p:extLst>
      <p:ext uri="{BB962C8B-B14F-4D97-AF65-F5344CB8AC3E}">
        <p14:creationId xmlns:p14="http://schemas.microsoft.com/office/powerpoint/2010/main" val="3433035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A40117-8739-466C-9123-FE12CFC2ECF8}"/>
              </a:ext>
            </a:extLst>
          </p:cNvPr>
          <p:cNvSpPr>
            <a:spLocks noGrp="1"/>
          </p:cNvSpPr>
          <p:nvPr>
            <p:ph type="body" idx="1"/>
          </p:nvPr>
        </p:nvSpPr>
        <p:spPr>
          <a:xfrm>
            <a:off x="1097280" y="6026330"/>
            <a:ext cx="10113264" cy="475053"/>
          </a:xfrm>
        </p:spPr>
        <p:txBody>
          <a:bodyPr/>
          <a:lstStyle/>
          <a:p>
            <a:pPr marL="0" indent="0"/>
            <a:r>
              <a:rPr lang="en-US" sz="2000" dirty="0"/>
              <a:t>Florida Office of Insurance Regulation</a:t>
            </a:r>
          </a:p>
        </p:txBody>
      </p:sp>
      <p:pic>
        <p:nvPicPr>
          <p:cNvPr id="5" name="Picture 4">
            <a:extLst>
              <a:ext uri="{FF2B5EF4-FFF2-40B4-BE49-F238E27FC236}">
                <a16:creationId xmlns:a16="http://schemas.microsoft.com/office/drawing/2014/main" id="{5025B3CB-395F-4CE5-A7A7-24D77726A1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9615" y="1222649"/>
            <a:ext cx="2292769" cy="2565133"/>
          </a:xfrm>
          <a:prstGeom prst="rect">
            <a:avLst/>
          </a:prstGeom>
        </p:spPr>
      </p:pic>
    </p:spTree>
    <p:extLst>
      <p:ext uri="{BB962C8B-B14F-4D97-AF65-F5344CB8AC3E}">
        <p14:creationId xmlns:p14="http://schemas.microsoft.com/office/powerpoint/2010/main" val="227392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74E0EF3B-6AB4-7B08-A8C5-804043B3EAFC}"/>
              </a:ext>
            </a:extLst>
          </p:cNvPr>
          <p:cNvGraphicFramePr>
            <a:graphicFrameLocks noGrp="1"/>
          </p:cNvGraphicFramePr>
          <p:nvPr>
            <p:ph idx="1"/>
            <p:extLst>
              <p:ext uri="{D42A27DB-BD31-4B8C-83A1-F6EECF244321}">
                <p14:modId xmlns:p14="http://schemas.microsoft.com/office/powerpoint/2010/main" val="2093676234"/>
              </p:ext>
            </p:extLst>
          </p:nvPr>
        </p:nvGraphicFramePr>
        <p:xfrm>
          <a:off x="4337222" y="1172687"/>
          <a:ext cx="7544038" cy="5635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34C76B7A-8668-4564-A266-98271A4B0E7C}"/>
              </a:ext>
            </a:extLst>
          </p:cNvPr>
          <p:cNvSpPr>
            <a:spLocks noGrp="1"/>
          </p:cNvSpPr>
          <p:nvPr>
            <p:ph type="title"/>
          </p:nvPr>
        </p:nvSpPr>
        <p:spPr>
          <a:xfrm>
            <a:off x="457200" y="594358"/>
            <a:ext cx="3200400" cy="4042955"/>
          </a:xfrm>
        </p:spPr>
        <p:txBody>
          <a:bodyPr>
            <a:normAutofit/>
          </a:bodyPr>
          <a:lstStyle/>
          <a:p>
            <a:r>
              <a:rPr lang="en-US" sz="4800" b="1" dirty="0">
                <a:solidFill>
                  <a:schemeClr val="bg1"/>
                </a:solidFill>
                <a:latin typeface="Garamond" panose="02020404030301010803" pitchFamily="18" charset="0"/>
              </a:rPr>
              <a:t>Property Insurance Market Highlights</a:t>
            </a:r>
            <a:endParaRPr lang="en-US" sz="4800" dirty="0"/>
          </a:p>
        </p:txBody>
      </p:sp>
      <p:sp>
        <p:nvSpPr>
          <p:cNvPr id="7" name="Text Placeholder 6">
            <a:extLst>
              <a:ext uri="{FF2B5EF4-FFF2-40B4-BE49-F238E27FC236}">
                <a16:creationId xmlns:a16="http://schemas.microsoft.com/office/drawing/2014/main" id="{5C3176CD-C1D5-4774-B633-BE23E2C300B3}"/>
              </a:ext>
            </a:extLst>
          </p:cNvPr>
          <p:cNvSpPr>
            <a:spLocks noGrp="1"/>
          </p:cNvSpPr>
          <p:nvPr>
            <p:ph type="body" sz="half" idx="2"/>
          </p:nvPr>
        </p:nvSpPr>
        <p:spPr>
          <a:xfrm>
            <a:off x="4803566" y="753987"/>
            <a:ext cx="6555179" cy="418700"/>
          </a:xfrm>
        </p:spPr>
        <p:txBody>
          <a:bodyPr/>
          <a:lstStyle/>
          <a:p>
            <a:pPr algn="ctr"/>
            <a:r>
              <a:rPr lang="en-US" i="1" dirty="0">
                <a:solidFill>
                  <a:schemeClr val="accent2"/>
                </a:solidFill>
              </a:rPr>
              <a:t>Data as of November 1, 2024. </a:t>
            </a:r>
          </a:p>
        </p:txBody>
      </p:sp>
    </p:spTree>
    <p:extLst>
      <p:ext uri="{BB962C8B-B14F-4D97-AF65-F5344CB8AC3E}">
        <p14:creationId xmlns:p14="http://schemas.microsoft.com/office/powerpoint/2010/main" val="4169267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235C-2EE2-A83A-29AC-B09C75271F74}"/>
              </a:ext>
            </a:extLst>
          </p:cNvPr>
          <p:cNvSpPr>
            <a:spLocks noGrp="1"/>
          </p:cNvSpPr>
          <p:nvPr>
            <p:ph type="title"/>
          </p:nvPr>
        </p:nvSpPr>
        <p:spPr>
          <a:xfrm>
            <a:off x="1097280" y="286603"/>
            <a:ext cx="10058400" cy="1450757"/>
          </a:xfrm>
        </p:spPr>
        <p:txBody>
          <a:bodyPr>
            <a:normAutofit/>
          </a:bodyPr>
          <a:lstStyle/>
          <a:p>
            <a:r>
              <a:rPr lang="en-US" dirty="0"/>
              <a:t>How Did We Get Here?</a:t>
            </a:r>
          </a:p>
        </p:txBody>
      </p:sp>
      <p:graphicFrame>
        <p:nvGraphicFramePr>
          <p:cNvPr id="5" name="Content Placeholder 2">
            <a:extLst>
              <a:ext uri="{FF2B5EF4-FFF2-40B4-BE49-F238E27FC236}">
                <a16:creationId xmlns:a16="http://schemas.microsoft.com/office/drawing/2014/main" id="{68AD7769-7D75-8674-53E7-CD75D9015085}"/>
              </a:ext>
            </a:extLst>
          </p:cNvPr>
          <p:cNvGraphicFramePr>
            <a:graphicFrameLocks noGrp="1"/>
          </p:cNvGraphicFramePr>
          <p:nvPr>
            <p:ph idx="1"/>
            <p:extLst>
              <p:ext uri="{D42A27DB-BD31-4B8C-83A1-F6EECF244321}">
                <p14:modId xmlns:p14="http://schemas.microsoft.com/office/powerpoint/2010/main" val="2065933664"/>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375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976E42-A0B2-21ED-3156-C51A1E984D54}"/>
              </a:ext>
            </a:extLst>
          </p:cNvPr>
          <p:cNvSpPr>
            <a:spLocks noGrp="1"/>
          </p:cNvSpPr>
          <p:nvPr>
            <p:ph type="sldNum" sz="quarter" idx="12"/>
          </p:nvPr>
        </p:nvSpPr>
        <p:spPr>
          <a:xfrm>
            <a:off x="10790581" y="6482086"/>
            <a:ext cx="1312025" cy="365125"/>
          </a:xfrm>
        </p:spPr>
        <p:txBody>
          <a:bodyPr/>
          <a:lstStyle/>
          <a:p>
            <a:r>
              <a:rPr lang="en-US" dirty="0"/>
              <a:t>3</a:t>
            </a:r>
          </a:p>
        </p:txBody>
      </p:sp>
      <p:sp>
        <p:nvSpPr>
          <p:cNvPr id="2" name="Title 1">
            <a:extLst>
              <a:ext uri="{FF2B5EF4-FFF2-40B4-BE49-F238E27FC236}">
                <a16:creationId xmlns:a16="http://schemas.microsoft.com/office/drawing/2014/main" id="{2808636D-7EDE-4531-9A0C-9CE9974FC9B6}"/>
              </a:ext>
            </a:extLst>
          </p:cNvPr>
          <p:cNvSpPr>
            <a:spLocks noGrp="1"/>
          </p:cNvSpPr>
          <p:nvPr>
            <p:ph type="title" idx="4294967295"/>
          </p:nvPr>
        </p:nvSpPr>
        <p:spPr>
          <a:xfrm>
            <a:off x="0" y="593725"/>
            <a:ext cx="3200400" cy="3248025"/>
          </a:xfrm>
        </p:spPr>
        <p:txBody>
          <a:bodyPr/>
          <a:lstStyle/>
          <a:p>
            <a:r>
              <a:rPr lang="en-US" dirty="0"/>
              <a:t>Legislative Reform</a:t>
            </a:r>
          </a:p>
        </p:txBody>
      </p:sp>
      <p:sp>
        <p:nvSpPr>
          <p:cNvPr id="6" name="Content Placeholder 6">
            <a:extLst>
              <a:ext uri="{FF2B5EF4-FFF2-40B4-BE49-F238E27FC236}">
                <a16:creationId xmlns:a16="http://schemas.microsoft.com/office/drawing/2014/main" id="{FF848E21-60E4-48EA-895C-E47C55BCAF20}"/>
              </a:ext>
            </a:extLst>
          </p:cNvPr>
          <p:cNvSpPr>
            <a:spLocks noGrp="1"/>
          </p:cNvSpPr>
          <p:nvPr>
            <p:ph idx="4294967295"/>
          </p:nvPr>
        </p:nvSpPr>
        <p:spPr>
          <a:xfrm>
            <a:off x="2860589" y="278027"/>
            <a:ext cx="8991600" cy="5931994"/>
          </a:xfrm>
        </p:spPr>
        <p:txBody>
          <a:bodyPr>
            <a:normAutofit lnSpcReduction="10000"/>
          </a:bodyPr>
          <a:lstStyle/>
          <a:p>
            <a:pPr marL="171450" indent="-171450">
              <a:buFont typeface="Arial" panose="020B0604020202020204" pitchFamily="34" charset="0"/>
              <a:buChar char="•"/>
            </a:pPr>
            <a:r>
              <a:rPr lang="en-US" sz="2400" b="1" dirty="0">
                <a:solidFill>
                  <a:schemeClr val="accent2"/>
                </a:solidFill>
              </a:rPr>
              <a:t>Senate Bill 7052 (2023) </a:t>
            </a:r>
            <a:r>
              <a:rPr lang="en-US" sz="2400" dirty="0"/>
              <a:t>enacted consumer protections intended to support Florida’s policyholders following a disaster and strengthened OIR’s regulatory authority.</a:t>
            </a:r>
          </a:p>
          <a:p>
            <a:pPr marL="171450" indent="-171450">
              <a:buFont typeface="Arial" panose="020B0604020202020204" pitchFamily="34" charset="0"/>
              <a:buChar char="•"/>
            </a:pPr>
            <a:r>
              <a:rPr lang="en-US" sz="2400" b="1" dirty="0">
                <a:solidFill>
                  <a:schemeClr val="accent2"/>
                </a:solidFill>
              </a:rPr>
              <a:t>House Bill 837 (2023) </a:t>
            </a:r>
            <a:r>
              <a:rPr lang="en-US" sz="2400" dirty="0"/>
              <a:t>modified the bad faith framework, eliminated one way attorney’s fees and fee multipliers and ensured that Floridians can’t be held liable for damages if the person suing is more at fault.</a:t>
            </a:r>
          </a:p>
          <a:p>
            <a:pPr marL="171450" indent="-171450">
              <a:buFont typeface="Arial" panose="020B0604020202020204" pitchFamily="34" charset="0"/>
              <a:buChar char="•"/>
            </a:pPr>
            <a:r>
              <a:rPr lang="en-US" sz="2400" b="1" dirty="0">
                <a:solidFill>
                  <a:schemeClr val="accent2"/>
                </a:solidFill>
              </a:rPr>
              <a:t>House Bill 799 (2023) </a:t>
            </a:r>
            <a:r>
              <a:rPr lang="en-US" sz="2400" dirty="0"/>
              <a:t>required OIR to conduct a wind-loss mitigation study to determine how to include wind uplift prevention to the list of windstorm mitigation measures for purposes of policyholder mitigation discounts.</a:t>
            </a:r>
          </a:p>
          <a:p>
            <a:pPr marL="171450" indent="-171450">
              <a:buFont typeface="Arial" panose="020B0604020202020204" pitchFamily="34" charset="0"/>
              <a:buChar char="•"/>
            </a:pPr>
            <a:r>
              <a:rPr lang="en-US" sz="2400" b="1" dirty="0">
                <a:solidFill>
                  <a:schemeClr val="accent2"/>
                </a:solidFill>
              </a:rPr>
              <a:t>Senate Bill 2-D (2022) </a:t>
            </a:r>
            <a:r>
              <a:rPr lang="en-US" sz="2400" dirty="0"/>
              <a:t>enacted pro-consumer measures to help alleviate rising insurance costs, to increase insurance claim transparency, and to crack down on frivolous lawsuits.</a:t>
            </a:r>
          </a:p>
          <a:p>
            <a:pPr marL="171450" indent="-171450">
              <a:buFont typeface="Arial" panose="020B0604020202020204" pitchFamily="34" charset="0"/>
              <a:buChar char="•"/>
            </a:pPr>
            <a:r>
              <a:rPr lang="en-US" sz="2400" b="1" dirty="0">
                <a:solidFill>
                  <a:schemeClr val="accent2"/>
                </a:solidFill>
              </a:rPr>
              <a:t>Senate Bill 2-A (2022) </a:t>
            </a:r>
            <a:r>
              <a:rPr lang="en-US" sz="2400" dirty="0"/>
              <a:t>eliminated one-way attorney fees for property insurance, strengthened the regulatory authority of OIR, established a new optional state reinsurance program, and required insurers to more promptly communicate, investigate, and pay valid claims.</a:t>
            </a:r>
          </a:p>
          <a:p>
            <a:pPr marL="0" indent="0">
              <a:buNone/>
            </a:pPr>
            <a:endParaRPr lang="en-US" sz="2400" dirty="0"/>
          </a:p>
        </p:txBody>
      </p:sp>
      <p:cxnSp>
        <p:nvCxnSpPr>
          <p:cNvPr id="5" name="Straight Connector 4">
            <a:extLst>
              <a:ext uri="{FF2B5EF4-FFF2-40B4-BE49-F238E27FC236}">
                <a16:creationId xmlns:a16="http://schemas.microsoft.com/office/drawing/2014/main" id="{8395BB5E-A69E-4597-BED8-49E828E1D355}"/>
              </a:ext>
            </a:extLst>
          </p:cNvPr>
          <p:cNvCxnSpPr>
            <a:cxnSpLocks/>
          </p:cNvCxnSpPr>
          <p:nvPr/>
        </p:nvCxnSpPr>
        <p:spPr>
          <a:xfrm>
            <a:off x="2581275" y="152400"/>
            <a:ext cx="0" cy="60102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465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E4C9-2A99-ED93-AA4C-B66C5E95A16C}"/>
              </a:ext>
            </a:extLst>
          </p:cNvPr>
          <p:cNvSpPr>
            <a:spLocks noGrp="1"/>
          </p:cNvSpPr>
          <p:nvPr>
            <p:ph type="title"/>
          </p:nvPr>
        </p:nvSpPr>
        <p:spPr/>
        <p:txBody>
          <a:bodyPr/>
          <a:lstStyle/>
          <a:p>
            <a:r>
              <a:rPr lang="en-US" dirty="0"/>
              <a:t>The Outcome </a:t>
            </a:r>
          </a:p>
        </p:txBody>
      </p:sp>
      <p:pic>
        <p:nvPicPr>
          <p:cNvPr id="3" name="Picture 5">
            <a:extLst>
              <a:ext uri="{FF2B5EF4-FFF2-40B4-BE49-F238E27FC236}">
                <a16:creationId xmlns:a16="http://schemas.microsoft.com/office/drawing/2014/main" id="{7CBCC0A0-6AFA-4E24-8C4B-00EA0F3BE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2941" y="1785311"/>
            <a:ext cx="7817712" cy="439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020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E4C9-2A99-ED93-AA4C-B66C5E95A16C}"/>
              </a:ext>
            </a:extLst>
          </p:cNvPr>
          <p:cNvSpPr>
            <a:spLocks noGrp="1"/>
          </p:cNvSpPr>
          <p:nvPr>
            <p:ph type="title"/>
          </p:nvPr>
        </p:nvSpPr>
        <p:spPr/>
        <p:txBody>
          <a:bodyPr/>
          <a:lstStyle/>
          <a:p>
            <a:r>
              <a:rPr lang="en-US" dirty="0"/>
              <a:t>The Outcome: Industry Performance</a:t>
            </a:r>
          </a:p>
        </p:txBody>
      </p:sp>
      <p:pic>
        <p:nvPicPr>
          <p:cNvPr id="5" name="Picture 4">
            <a:extLst>
              <a:ext uri="{FF2B5EF4-FFF2-40B4-BE49-F238E27FC236}">
                <a16:creationId xmlns:a16="http://schemas.microsoft.com/office/drawing/2014/main" id="{D2CBBEB5-B249-8E6B-E28C-068B1ABDC3B9}"/>
              </a:ext>
            </a:extLst>
          </p:cNvPr>
          <p:cNvPicPr>
            <a:picLocks noChangeAspect="1"/>
          </p:cNvPicPr>
          <p:nvPr/>
        </p:nvPicPr>
        <p:blipFill>
          <a:blip r:embed="rId2"/>
          <a:stretch>
            <a:fillRect/>
          </a:stretch>
        </p:blipFill>
        <p:spPr>
          <a:xfrm>
            <a:off x="2347754" y="1804087"/>
            <a:ext cx="7496491" cy="4398471"/>
          </a:xfrm>
          <a:prstGeom prst="rect">
            <a:avLst/>
          </a:prstGeom>
        </p:spPr>
      </p:pic>
    </p:spTree>
    <p:extLst>
      <p:ext uri="{BB962C8B-B14F-4D97-AF65-F5344CB8AC3E}">
        <p14:creationId xmlns:p14="http://schemas.microsoft.com/office/powerpoint/2010/main" val="2158356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C76B7A-8668-4564-A266-98271A4B0E7C}"/>
              </a:ext>
            </a:extLst>
          </p:cNvPr>
          <p:cNvSpPr>
            <a:spLocks noGrp="1"/>
          </p:cNvSpPr>
          <p:nvPr>
            <p:ph type="title"/>
          </p:nvPr>
        </p:nvSpPr>
        <p:spPr>
          <a:xfrm>
            <a:off x="457200" y="594358"/>
            <a:ext cx="3200400" cy="4042955"/>
          </a:xfrm>
        </p:spPr>
        <p:txBody>
          <a:bodyPr>
            <a:normAutofit/>
          </a:bodyPr>
          <a:lstStyle/>
          <a:p>
            <a:r>
              <a:rPr lang="en-US" b="1" dirty="0">
                <a:solidFill>
                  <a:schemeClr val="bg1"/>
                </a:solidFill>
                <a:latin typeface="Garamond" panose="02020404030301010803" pitchFamily="18" charset="0"/>
              </a:rPr>
              <a:t>The Outcome: Top 10 Residential Property Writers by PIF </a:t>
            </a:r>
            <a:endParaRPr lang="en-US" dirty="0"/>
          </a:p>
        </p:txBody>
      </p:sp>
      <p:sp>
        <p:nvSpPr>
          <p:cNvPr id="7" name="Text Placeholder 6">
            <a:extLst>
              <a:ext uri="{FF2B5EF4-FFF2-40B4-BE49-F238E27FC236}">
                <a16:creationId xmlns:a16="http://schemas.microsoft.com/office/drawing/2014/main" id="{5C3176CD-C1D5-4774-B633-BE23E2C300B3}"/>
              </a:ext>
            </a:extLst>
          </p:cNvPr>
          <p:cNvSpPr>
            <a:spLocks noGrp="1"/>
          </p:cNvSpPr>
          <p:nvPr>
            <p:ph type="body" sz="half" idx="2"/>
          </p:nvPr>
        </p:nvSpPr>
        <p:spPr>
          <a:xfrm>
            <a:off x="4861773" y="5718949"/>
            <a:ext cx="6555179" cy="892404"/>
          </a:xfrm>
        </p:spPr>
        <p:txBody>
          <a:bodyPr>
            <a:normAutofit/>
          </a:bodyPr>
          <a:lstStyle/>
          <a:p>
            <a:pPr marL="285750" indent="-285750">
              <a:buFont typeface="Arial" panose="020B0604020202020204" pitchFamily="34" charset="0"/>
              <a:buChar char="•"/>
            </a:pPr>
            <a:r>
              <a:rPr lang="en-US" sz="1900" dirty="0">
                <a:solidFill>
                  <a:schemeClr val="tx1"/>
                </a:solidFill>
              </a:rPr>
              <a:t>Citizens PIF    19% from 2022 	2024</a:t>
            </a:r>
          </a:p>
          <a:p>
            <a:pPr marL="285750" indent="-285750">
              <a:buFont typeface="Arial" panose="020B0604020202020204" pitchFamily="34" charset="0"/>
              <a:buChar char="•"/>
            </a:pPr>
            <a:r>
              <a:rPr lang="en-US" sz="1900" dirty="0">
                <a:solidFill>
                  <a:schemeClr val="tx1"/>
                </a:solidFill>
              </a:rPr>
              <a:t>Admitted Carriers in Top 10 PIF 	18% from 2022	2024</a:t>
            </a:r>
          </a:p>
        </p:txBody>
      </p:sp>
      <p:pic>
        <p:nvPicPr>
          <p:cNvPr id="2" name="Picture 1">
            <a:extLst>
              <a:ext uri="{FF2B5EF4-FFF2-40B4-BE49-F238E27FC236}">
                <a16:creationId xmlns:a16="http://schemas.microsoft.com/office/drawing/2014/main" id="{F3E6409A-08A6-73AC-DC88-B68C3B6E9B09}"/>
              </a:ext>
            </a:extLst>
          </p:cNvPr>
          <p:cNvPicPr>
            <a:picLocks noChangeAspect="1"/>
          </p:cNvPicPr>
          <p:nvPr/>
        </p:nvPicPr>
        <p:blipFill>
          <a:blip r:embed="rId2"/>
          <a:stretch>
            <a:fillRect/>
          </a:stretch>
        </p:blipFill>
        <p:spPr>
          <a:xfrm>
            <a:off x="5276564" y="1058123"/>
            <a:ext cx="5124735" cy="4215597"/>
          </a:xfrm>
          <a:prstGeom prst="rect">
            <a:avLst/>
          </a:prstGeom>
        </p:spPr>
      </p:pic>
      <p:cxnSp>
        <p:nvCxnSpPr>
          <p:cNvPr id="6" name="Straight Arrow Connector 5">
            <a:extLst>
              <a:ext uri="{FF2B5EF4-FFF2-40B4-BE49-F238E27FC236}">
                <a16:creationId xmlns:a16="http://schemas.microsoft.com/office/drawing/2014/main" id="{8C3287B3-6FB2-A9A8-6AD8-AE8C3666E8BD}"/>
              </a:ext>
            </a:extLst>
          </p:cNvPr>
          <p:cNvCxnSpPr/>
          <p:nvPr/>
        </p:nvCxnSpPr>
        <p:spPr>
          <a:xfrm>
            <a:off x="6538030" y="5718949"/>
            <a:ext cx="0" cy="304800"/>
          </a:xfrm>
          <a:prstGeom prst="straightConnector1">
            <a:avLst/>
          </a:prstGeom>
          <a:ln>
            <a:solidFill>
              <a:srgbClr val="165C7D"/>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053C363-B8B0-FA82-6BB4-03B3532BE46C}"/>
              </a:ext>
            </a:extLst>
          </p:cNvPr>
          <p:cNvCxnSpPr>
            <a:cxnSpLocks/>
          </p:cNvCxnSpPr>
          <p:nvPr/>
        </p:nvCxnSpPr>
        <p:spPr>
          <a:xfrm>
            <a:off x="8187489" y="5871349"/>
            <a:ext cx="342900"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C7D2EAD-297A-2268-4E34-9799E0FF12D0}"/>
              </a:ext>
            </a:extLst>
          </p:cNvPr>
          <p:cNvCxnSpPr/>
          <p:nvPr/>
        </p:nvCxnSpPr>
        <p:spPr>
          <a:xfrm flipV="1">
            <a:off x="8482263" y="6214310"/>
            <a:ext cx="0" cy="264695"/>
          </a:xfrm>
          <a:prstGeom prst="straightConnector1">
            <a:avLst/>
          </a:prstGeom>
          <a:ln>
            <a:solidFill>
              <a:srgbClr val="165C7D"/>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CFFCA0B-754C-FE95-FD2F-B951142CCE22}"/>
              </a:ext>
            </a:extLst>
          </p:cNvPr>
          <p:cNvCxnSpPr>
            <a:cxnSpLocks/>
          </p:cNvCxnSpPr>
          <p:nvPr/>
        </p:nvCxnSpPr>
        <p:spPr>
          <a:xfrm>
            <a:off x="10120562" y="6346657"/>
            <a:ext cx="280737"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90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E4C9-2A99-ED93-AA4C-B66C5E95A16C}"/>
              </a:ext>
            </a:extLst>
          </p:cNvPr>
          <p:cNvSpPr>
            <a:spLocks noGrp="1"/>
          </p:cNvSpPr>
          <p:nvPr>
            <p:ph type="title"/>
          </p:nvPr>
        </p:nvSpPr>
        <p:spPr/>
        <p:txBody>
          <a:bodyPr/>
          <a:lstStyle/>
          <a:p>
            <a:r>
              <a:rPr lang="en-US" dirty="0"/>
              <a:t>The Outcome</a:t>
            </a:r>
          </a:p>
        </p:txBody>
      </p:sp>
      <p:pic>
        <p:nvPicPr>
          <p:cNvPr id="3" name="Picture 2">
            <a:extLst>
              <a:ext uri="{FF2B5EF4-FFF2-40B4-BE49-F238E27FC236}">
                <a16:creationId xmlns:a16="http://schemas.microsoft.com/office/drawing/2014/main" id="{0A5CC1EA-8E1E-66CE-F2EB-7302A26BB88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9127" y="1836751"/>
            <a:ext cx="8192891" cy="43266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12938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1A0AF-32DC-FE26-2FD2-A5C3B07E0A06}"/>
              </a:ext>
            </a:extLst>
          </p:cNvPr>
          <p:cNvSpPr>
            <a:spLocks noGrp="1"/>
          </p:cNvSpPr>
          <p:nvPr>
            <p:ph type="title"/>
          </p:nvPr>
        </p:nvSpPr>
        <p:spPr>
          <a:xfrm>
            <a:off x="817632" y="596645"/>
            <a:ext cx="10909073" cy="1057655"/>
          </a:xfrm>
        </p:spPr>
        <p:txBody>
          <a:bodyPr vert="horz" lIns="91440" tIns="45720" rIns="91440" bIns="45720" rtlCol="0" anchor="b">
            <a:noAutofit/>
          </a:bodyPr>
          <a:lstStyle/>
          <a:p>
            <a:r>
              <a:rPr lang="en-US" dirty="0">
                <a:solidFill>
                  <a:schemeClr val="tx1">
                    <a:lumMod val="85000"/>
                    <a:lumOff val="15000"/>
                  </a:schemeClr>
                </a:solidFill>
              </a:rPr>
              <a:t>Rate Calculation Breakdown </a:t>
            </a:r>
          </a:p>
        </p:txBody>
      </p:sp>
      <p:pic>
        <p:nvPicPr>
          <p:cNvPr id="1026" name="Picture 2">
            <a:extLst>
              <a:ext uri="{FF2B5EF4-FFF2-40B4-BE49-F238E27FC236}">
                <a16:creationId xmlns:a16="http://schemas.microsoft.com/office/drawing/2014/main" id="{6AF0B468-D819-AA41-7AA0-3204AEB96C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634"/>
          <a:stretch/>
        </p:blipFill>
        <p:spPr bwMode="auto">
          <a:xfrm>
            <a:off x="2228040" y="1890584"/>
            <a:ext cx="7735919" cy="43057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22496"/>
      </p:ext>
    </p:extLst>
  </p:cSld>
  <p:clrMapOvr>
    <a:masterClrMapping/>
  </p:clrMapOvr>
</p:sld>
</file>

<file path=ppt/theme/theme1.xml><?xml version="1.0" encoding="utf-8"?>
<a:theme xmlns:a="http://schemas.openxmlformats.org/drawingml/2006/main" name="Retrospect">
  <a:themeElements>
    <a:clrScheme name="Custom 1">
      <a:dk1>
        <a:srgbClr val="2F3435"/>
      </a:dk1>
      <a:lt1>
        <a:sysClr val="window" lastClr="FFFFFF"/>
      </a:lt1>
      <a:dk2>
        <a:srgbClr val="344068"/>
      </a:dk2>
      <a:lt2>
        <a:srgbClr val="898D8D"/>
      </a:lt2>
      <a:accent1>
        <a:srgbClr val="8DB9CA"/>
      </a:accent1>
      <a:accent2>
        <a:srgbClr val="165C7D"/>
      </a:accent2>
      <a:accent3>
        <a:srgbClr val="9CAF88"/>
      </a:accent3>
      <a:accent4>
        <a:srgbClr val="8A8D4A"/>
      </a:accent4>
      <a:accent5>
        <a:srgbClr val="A69F88"/>
      </a:accent5>
      <a:accent6>
        <a:srgbClr val="A69F88"/>
      </a:accent6>
      <a:hlink>
        <a:srgbClr val="7B6469"/>
      </a:hlink>
      <a:folHlink>
        <a:srgbClr val="9A3324"/>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NAIOP FL Statewide Conference PPT</Template>
  <TotalTime>365</TotalTime>
  <Words>616</Words>
  <Application>Microsoft Macintosh PowerPoint</Application>
  <PresentationFormat>Widescreen</PresentationFormat>
  <Paragraphs>75</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Garamond</vt:lpstr>
      <vt:lpstr>Retrospect</vt:lpstr>
      <vt:lpstr>Florida’s Tort Reform</vt:lpstr>
      <vt:lpstr>Property Insurance Market Highlights</vt:lpstr>
      <vt:lpstr>How Did We Get Here?</vt:lpstr>
      <vt:lpstr>Legislative Reform</vt:lpstr>
      <vt:lpstr>The Outcome </vt:lpstr>
      <vt:lpstr>The Outcome: Industry Performance</vt:lpstr>
      <vt:lpstr>The Outcome: Top 10 Residential Property Writers by PIF </vt:lpstr>
      <vt:lpstr>The Outcome</vt:lpstr>
      <vt:lpstr>Rate Calculation Breakdown </vt:lpstr>
      <vt:lpstr>The Outcome: Legal Service of Process (LSOP)</vt:lpstr>
      <vt:lpstr>The Outcome: Property Insurance Intent to Initiate Litigation (PIITIL)</vt:lpstr>
      <vt:lpstr>The Outcome: Approved Personal Residential Property Average Rates (Excluding Citizens)</vt:lpstr>
      <vt:lpstr>The Outcome: Approved Mobile Home Multi-Peril Average Rates </vt:lpstr>
      <vt:lpstr>The Outcome: Approved Private Passenger (Autos Only) Average Rates</vt:lpstr>
      <vt:lpstr>The Outcome:</vt:lpstr>
      <vt:lpstr>Contact Information</vt:lpstr>
      <vt:lpstr>PowerPoint Presentation</vt:lpstr>
    </vt:vector>
  </TitlesOfParts>
  <Company>Department of Financial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Property &amp; Casualty Insurance Market Update</dc:title>
  <dc:creator>Stubbs, Seth</dc:creator>
  <cp:lastModifiedBy>Yaworsky, Mike</cp:lastModifiedBy>
  <cp:revision>29</cp:revision>
  <cp:lastPrinted>2024-12-02T21:59:49Z</cp:lastPrinted>
  <dcterms:created xsi:type="dcterms:W3CDTF">2024-12-02T15:51:47Z</dcterms:created>
  <dcterms:modified xsi:type="dcterms:W3CDTF">2025-04-05T16:39:24Z</dcterms:modified>
</cp:coreProperties>
</file>